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embedTrueTypeFonts="1">
  <p:sldMasterIdLst>
    <p:sldMasterId id="2147483648" r:id="rId1"/>
  </p:sldMasterIdLst>
  <p:notesMasterIdLst>
    <p:notesMasterId r:id="rId4"/>
  </p:notesMasterIdLst>
  <p:handoutMasterIdLst>
    <p:handoutMasterId r:id="rId28"/>
  </p:handoutMasterIdLst>
  <p:sldIdLst>
    <p:sldId id="2735" r:id="rId3"/>
    <p:sldId id="277" r:id="rId5"/>
    <p:sldId id="2733" r:id="rId6"/>
    <p:sldId id="2737" r:id="rId7"/>
    <p:sldId id="2736" r:id="rId8"/>
    <p:sldId id="2745" r:id="rId9"/>
    <p:sldId id="2746" r:id="rId10"/>
    <p:sldId id="2752" r:id="rId11"/>
    <p:sldId id="2754" r:id="rId12"/>
    <p:sldId id="2755" r:id="rId13"/>
    <p:sldId id="2734" r:id="rId14"/>
    <p:sldId id="2751" r:id="rId15"/>
    <p:sldId id="2739" r:id="rId16"/>
    <p:sldId id="2738" r:id="rId17"/>
    <p:sldId id="2768" r:id="rId18"/>
    <p:sldId id="2770" r:id="rId19"/>
    <p:sldId id="2771" r:id="rId20"/>
    <p:sldId id="2741" r:id="rId21"/>
    <p:sldId id="2781" r:id="rId22"/>
    <p:sldId id="2773" r:id="rId23"/>
    <p:sldId id="2774" r:id="rId24"/>
    <p:sldId id="2778" r:id="rId25"/>
    <p:sldId id="2775" r:id="rId26"/>
    <p:sldId id="2743" r:id="rId27"/>
  </p:sldIdLst>
  <p:sldSz cx="12192000" cy="6858000"/>
  <p:notesSz cx="7099300" cy="10234295"/>
  <p:embeddedFontLst>
    <p:embeddedFont>
      <p:font typeface="Century Gothic" panose="020B0502020202020204" pitchFamily="34" charset="0"/>
      <p:regular r:id="rId33"/>
      <p:bold r:id="rId34"/>
      <p:italic r:id="rId35"/>
      <p:boldItalic r:id="rId36"/>
    </p:embeddedFont>
    <p:embeddedFont>
      <p:font typeface="汉仪元隆黑-105简" panose="00020600040101010101" charset="-122"/>
      <p:regular r:id="rId37"/>
    </p:embeddedFont>
    <p:embeddedFont>
      <p:font typeface="Arial Black" panose="020B0A04020102020204" pitchFamily="34" charset="0"/>
      <p:bold r:id="rId38"/>
    </p:embeddedFont>
    <p:embeddedFont>
      <p:font typeface="Calibri" panose="020F0502020204030204"/>
      <p:regular r:id="rId39"/>
      <p:bold r:id="rId40"/>
      <p:italic r:id="rId41"/>
      <p:boldItalic r:id="rId42"/>
    </p:embeddedFont>
    <p:embeddedFont>
      <p:font typeface="Segoe UI" panose="020B0502040204020203"/>
      <p:regular r:id="rId43"/>
      <p:bold r:id="rId44"/>
      <p:italic r:id="rId45"/>
      <p:boldItalic r:id="rId46"/>
    </p:embeddedFont>
    <p:embeddedFont>
      <p:font typeface="等线" panose="02010600030101010101" charset="-122"/>
      <p:regular r:id="rId47"/>
    </p:embeddedFont>
    <p:embeddedFont>
      <p:font typeface="Arial Black" panose="020B0A04020102020204"/>
      <p:bold r:id="rId48"/>
    </p:embeddedFont>
    <p:embeddedFont>
      <p:font typeface="Segoe UI" panose="020B0502040204020203" pitchFamily="34" charset="0"/>
      <p:regular r:id="rId49"/>
      <p:bold r:id="rId50"/>
      <p:italic r:id="rId51"/>
      <p:boldItalic r:id="rId52"/>
    </p:embeddedFont>
    <p:embeddedFont>
      <p:font typeface="Calibri" panose="020F0502020204030204" charset="0"/>
      <p:regular r:id="rId53"/>
      <p:bold r:id="rId54"/>
      <p:italic r:id="rId55"/>
      <p:boldItalic r:id="rId56"/>
    </p:embeddedFont>
  </p:embeddedFontLst>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39" userDrawn="1">
          <p15:clr>
            <a:srgbClr val="A4A3A4"/>
          </p15:clr>
        </p15:guide>
        <p15:guide id="2" pos="382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21378029" name="啊" initials="啊"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F7E"/>
    <a:srgbClr val="0288D1"/>
    <a:srgbClr val="2159B5"/>
    <a:srgbClr val="1E386B"/>
    <a:srgbClr val="2F6690"/>
    <a:srgbClr val="3A7CA5"/>
    <a:srgbClr val="0286CE"/>
    <a:srgbClr val="D8E5ED"/>
    <a:srgbClr val="CCFF66"/>
    <a:srgbClr val="F58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20" autoAdjust="0"/>
    <p:restoredTop sz="96190" autoAdjust="0"/>
  </p:normalViewPr>
  <p:slideViewPr>
    <p:cSldViewPr snapToGrid="0" showGuides="1">
      <p:cViewPr varScale="1">
        <p:scale>
          <a:sx n="90" d="100"/>
          <a:sy n="90" d="100"/>
        </p:scale>
        <p:origin x="84" y="240"/>
      </p:cViewPr>
      <p:guideLst>
        <p:guide orient="horz" pos="2339"/>
        <p:guide pos="3822"/>
      </p:guideLst>
    </p:cSldViewPr>
  </p:slideViewPr>
  <p:outlineViewPr>
    <p:cViewPr>
      <p:scale>
        <a:sx n="33" d="100"/>
        <a:sy n="33" d="100"/>
      </p:scale>
      <p:origin x="0" y="0"/>
    </p:cViewPr>
  </p:outlineViewPr>
  <p:notesTextViewPr>
    <p:cViewPr>
      <p:scale>
        <a:sx n="3" d="2"/>
        <a:sy n="3" d="2"/>
      </p:scale>
      <p:origin x="0" y="0"/>
    </p:cViewPr>
  </p:notesTextViewPr>
  <p:sorterViewPr>
    <p:cViewPr>
      <p:scale>
        <a:sx n="110" d="100"/>
        <a:sy n="110" d="100"/>
      </p:scale>
      <p:origin x="0" y="0"/>
    </p:cViewPr>
  </p:sorterViewPr>
  <p:notesViewPr>
    <p:cSldViewPr snapToGrid="0">
      <p:cViewPr varScale="1">
        <p:scale>
          <a:sx n="50" d="100"/>
          <a:sy n="50" d="100"/>
        </p:scale>
        <p:origin x="2928"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50.xml"/><Relationship Id="rId6" Type="http://schemas.openxmlformats.org/officeDocument/2006/relationships/slide" Target="slides/slide3.xml"/><Relationship Id="rId59" Type="http://schemas.openxmlformats.org/officeDocument/2006/relationships/customXml" Target="../customXml/item3.xml"/><Relationship Id="rId58" Type="http://schemas.openxmlformats.org/officeDocument/2006/relationships/customXml" Target="../customXml/item2.xml"/><Relationship Id="rId57" Type="http://schemas.openxmlformats.org/officeDocument/2006/relationships/customXml" Target="../customXml/item1.xml"/><Relationship Id="rId56" Type="http://schemas.openxmlformats.org/officeDocument/2006/relationships/font" Target="fonts/font24.fntdata"/><Relationship Id="rId55" Type="http://schemas.openxmlformats.org/officeDocument/2006/relationships/font" Target="fonts/font23.fntdata"/><Relationship Id="rId54" Type="http://schemas.openxmlformats.org/officeDocument/2006/relationships/font" Target="fonts/font22.fntdata"/><Relationship Id="rId53" Type="http://schemas.openxmlformats.org/officeDocument/2006/relationships/font" Target="fonts/font21.fntdata"/><Relationship Id="rId52" Type="http://schemas.openxmlformats.org/officeDocument/2006/relationships/font" Target="fonts/font20.fntdata"/><Relationship Id="rId51" Type="http://schemas.openxmlformats.org/officeDocument/2006/relationships/font" Target="fonts/font19.fntdata"/><Relationship Id="rId50" Type="http://schemas.openxmlformats.org/officeDocument/2006/relationships/font" Target="fonts/font18.fntdata"/><Relationship Id="rId5" Type="http://schemas.openxmlformats.org/officeDocument/2006/relationships/slide" Target="slides/slide2.xml"/><Relationship Id="rId49" Type="http://schemas.openxmlformats.org/officeDocument/2006/relationships/font" Target="fonts/font17.fntdata"/><Relationship Id="rId48" Type="http://schemas.openxmlformats.org/officeDocument/2006/relationships/font" Target="fonts/font16.fntdata"/><Relationship Id="rId47" Type="http://schemas.openxmlformats.org/officeDocument/2006/relationships/font" Target="fonts/font15.fntdata"/><Relationship Id="rId46" Type="http://schemas.openxmlformats.org/officeDocument/2006/relationships/font" Target="fonts/font14.fntdata"/><Relationship Id="rId45" Type="http://schemas.openxmlformats.org/officeDocument/2006/relationships/font" Target="fonts/font13.fntdata"/><Relationship Id="rId44" Type="http://schemas.openxmlformats.org/officeDocument/2006/relationships/font" Target="fonts/font12.fntdata"/><Relationship Id="rId43" Type="http://schemas.openxmlformats.org/officeDocument/2006/relationships/font" Target="fonts/font11.fntdata"/><Relationship Id="rId42" Type="http://schemas.openxmlformats.org/officeDocument/2006/relationships/font" Target="fonts/font10.fntdata"/><Relationship Id="rId41" Type="http://schemas.openxmlformats.org/officeDocument/2006/relationships/font" Target="fonts/font9.fntdata"/><Relationship Id="rId40" Type="http://schemas.openxmlformats.org/officeDocument/2006/relationships/font" Target="fonts/font8.fntdata"/><Relationship Id="rId4" Type="http://schemas.openxmlformats.org/officeDocument/2006/relationships/notesMaster" Target="notesMasters/notesMaster1.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32" tIns="49516" rIns="99032" bIns="49516" rtlCol="0"/>
          <a:lstStyle>
            <a:lvl1pPr algn="l">
              <a:defRPr sz="1200"/>
            </a:lvl1pPr>
          </a:lstStyle>
          <a:p>
            <a:endParaRPr lang="en-US"/>
          </a:p>
        </p:txBody>
      </p:sp>
      <p:sp>
        <p:nvSpPr>
          <p:cNvPr id="3" name="Date Placeholder 2"/>
          <p:cNvSpPr>
            <a:spLocks noGrp="1"/>
          </p:cNvSpPr>
          <p:nvPr>
            <p:ph type="dt" sz="quarter" idx="1"/>
          </p:nvPr>
        </p:nvSpPr>
        <p:spPr>
          <a:xfrm>
            <a:off x="4021296" y="1"/>
            <a:ext cx="3076363" cy="511731"/>
          </a:xfrm>
          <a:prstGeom prst="rect">
            <a:avLst/>
          </a:prstGeom>
        </p:spPr>
        <p:txBody>
          <a:bodyPr vert="horz" lIns="99032" tIns="49516" rIns="99032" bIns="49516" rtlCol="0"/>
          <a:lstStyle>
            <a:lvl1pPr algn="r">
              <a:defRPr sz="1200"/>
            </a:lvl1pPr>
          </a:lstStyle>
          <a:p>
            <a:fld id="{43F1A4C9-FB5C-B247-A357-650712A3F0A8}" type="datetimeFigureOut">
              <a:rPr lang="en-US" smtClean="0"/>
            </a:fld>
            <a:endParaRPr lang="en-US"/>
          </a:p>
        </p:txBody>
      </p:sp>
      <p:sp>
        <p:nvSpPr>
          <p:cNvPr id="4" name="Footer Placeholder 3"/>
          <p:cNvSpPr>
            <a:spLocks noGrp="1"/>
          </p:cNvSpPr>
          <p:nvPr>
            <p:ph type="ftr" sz="quarter" idx="2"/>
          </p:nvPr>
        </p:nvSpPr>
        <p:spPr>
          <a:xfrm>
            <a:off x="1" y="9721107"/>
            <a:ext cx="3076363" cy="511731"/>
          </a:xfrm>
          <a:prstGeom prst="rect">
            <a:avLst/>
          </a:prstGeom>
        </p:spPr>
        <p:txBody>
          <a:bodyPr vert="horz" lIns="99032" tIns="49516" rIns="99032" bIns="49516" rtlCol="0" anchor="b"/>
          <a:lstStyle>
            <a:lvl1pPr algn="l">
              <a:defRPr sz="1200"/>
            </a:lvl1pPr>
          </a:lstStyle>
          <a:p>
            <a:endParaRPr lang="en-US"/>
          </a:p>
        </p:txBody>
      </p:sp>
      <p:sp>
        <p:nvSpPr>
          <p:cNvPr id="5" name="Slide Number Placeholder 4"/>
          <p:cNvSpPr>
            <a:spLocks noGrp="1"/>
          </p:cNvSpPr>
          <p:nvPr>
            <p:ph type="sldNum" sz="quarter" idx="3"/>
          </p:nvPr>
        </p:nvSpPr>
        <p:spPr>
          <a:xfrm>
            <a:off x="4021296" y="9721107"/>
            <a:ext cx="3076363" cy="511731"/>
          </a:xfrm>
          <a:prstGeom prst="rect">
            <a:avLst/>
          </a:prstGeom>
        </p:spPr>
        <p:txBody>
          <a:bodyPr vert="horz" lIns="99032" tIns="49516" rIns="99032" bIns="49516" rtlCol="0" anchor="b"/>
          <a:lstStyle>
            <a:lvl1pPr algn="r">
              <a:defRPr sz="1200"/>
            </a:lvl1pPr>
          </a:lstStyle>
          <a:p>
            <a:fld id="{C9D91F05-50D7-A946-8902-88FA310261AF}"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3076363" cy="513507"/>
          </a:xfrm>
          <a:prstGeom prst="rect">
            <a:avLst/>
          </a:prstGeom>
        </p:spPr>
        <p:txBody>
          <a:bodyPr vert="horz" lIns="99032" tIns="49516" rIns="99032" bIns="49516" rtlCol="0"/>
          <a:lstStyle>
            <a:lvl1pPr algn="l">
              <a:defRPr sz="1200"/>
            </a:lvl1pPr>
          </a:lstStyle>
          <a:p>
            <a:endParaRPr lang="en-SG"/>
          </a:p>
        </p:txBody>
      </p:sp>
      <p:sp>
        <p:nvSpPr>
          <p:cNvPr id="3" name="Date Placeholder 2"/>
          <p:cNvSpPr>
            <a:spLocks noGrp="1"/>
          </p:cNvSpPr>
          <p:nvPr>
            <p:ph type="dt" idx="1"/>
          </p:nvPr>
        </p:nvSpPr>
        <p:spPr>
          <a:xfrm>
            <a:off x="4021296" y="3"/>
            <a:ext cx="3076363" cy="513507"/>
          </a:xfrm>
          <a:prstGeom prst="rect">
            <a:avLst/>
          </a:prstGeom>
        </p:spPr>
        <p:txBody>
          <a:bodyPr vert="horz" lIns="99032" tIns="49516" rIns="99032" bIns="49516" rtlCol="0"/>
          <a:lstStyle>
            <a:lvl1pPr algn="r">
              <a:defRPr sz="1200"/>
            </a:lvl1pPr>
          </a:lstStyle>
          <a:p>
            <a:fld id="{EA4960E5-F060-4C88-B1C5-5A6F5890BEF6}" type="datetimeFigureOut">
              <a:rPr lang="en-SG" smtClean="0"/>
            </a:fld>
            <a:endParaRPr lang="en-SG"/>
          </a:p>
        </p:txBody>
      </p:sp>
      <p:sp>
        <p:nvSpPr>
          <p:cNvPr id="4" name="Slide Image Placeholder 3"/>
          <p:cNvSpPr>
            <a:spLocks noGrp="1" noRot="1" noChangeAspect="1"/>
          </p:cNvSpPr>
          <p:nvPr>
            <p:ph type="sldImg" idx="2"/>
          </p:nvPr>
        </p:nvSpPr>
        <p:spPr>
          <a:xfrm>
            <a:off x="477838" y="1277938"/>
            <a:ext cx="6143625" cy="3455987"/>
          </a:xfrm>
          <a:prstGeom prst="rect">
            <a:avLst/>
          </a:prstGeom>
          <a:noFill/>
          <a:ln w="12700">
            <a:solidFill>
              <a:prstClr val="black"/>
            </a:solidFill>
          </a:ln>
        </p:spPr>
        <p:txBody>
          <a:bodyPr vert="horz" lIns="99032" tIns="49516" rIns="99032" bIns="49516" rtlCol="0" anchor="ctr"/>
          <a:lstStyle/>
          <a:p>
            <a:endParaRPr lang="en-SG"/>
          </a:p>
        </p:txBody>
      </p:sp>
      <p:sp>
        <p:nvSpPr>
          <p:cNvPr id="5" name="Notes Placeholder 4"/>
          <p:cNvSpPr>
            <a:spLocks noGrp="1"/>
          </p:cNvSpPr>
          <p:nvPr>
            <p:ph type="body" sz="quarter" idx="3"/>
          </p:nvPr>
        </p:nvSpPr>
        <p:spPr>
          <a:xfrm>
            <a:off x="709931" y="4925407"/>
            <a:ext cx="5679440" cy="4029879"/>
          </a:xfrm>
          <a:prstGeom prst="rect">
            <a:avLst/>
          </a:prstGeom>
        </p:spPr>
        <p:txBody>
          <a:bodyPr vert="horz" lIns="99032" tIns="49516" rIns="99032" bIns="49516"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SG"/>
          </a:p>
        </p:txBody>
      </p:sp>
      <p:sp>
        <p:nvSpPr>
          <p:cNvPr id="6" name="Footer Placeholder 5"/>
          <p:cNvSpPr>
            <a:spLocks noGrp="1"/>
          </p:cNvSpPr>
          <p:nvPr>
            <p:ph type="ftr" sz="quarter" idx="4"/>
          </p:nvPr>
        </p:nvSpPr>
        <p:spPr>
          <a:xfrm>
            <a:off x="1" y="9721109"/>
            <a:ext cx="3076363" cy="513507"/>
          </a:xfrm>
          <a:prstGeom prst="rect">
            <a:avLst/>
          </a:prstGeom>
        </p:spPr>
        <p:txBody>
          <a:bodyPr vert="horz" lIns="99032" tIns="49516" rIns="99032" bIns="49516" rtlCol="0" anchor="b"/>
          <a:lstStyle>
            <a:lvl1pPr algn="l">
              <a:defRPr sz="1200"/>
            </a:lvl1pPr>
          </a:lstStyle>
          <a:p>
            <a:endParaRPr lang="en-SG"/>
          </a:p>
        </p:txBody>
      </p:sp>
      <p:sp>
        <p:nvSpPr>
          <p:cNvPr id="7" name="Slide Number Placeholder 6"/>
          <p:cNvSpPr>
            <a:spLocks noGrp="1"/>
          </p:cNvSpPr>
          <p:nvPr>
            <p:ph type="sldNum" sz="quarter" idx="5"/>
          </p:nvPr>
        </p:nvSpPr>
        <p:spPr>
          <a:xfrm>
            <a:off x="4021296" y="9721109"/>
            <a:ext cx="3076363" cy="513507"/>
          </a:xfrm>
          <a:prstGeom prst="rect">
            <a:avLst/>
          </a:prstGeom>
        </p:spPr>
        <p:txBody>
          <a:bodyPr vert="horz" lIns="99032" tIns="49516" rIns="99032" bIns="49516" rtlCol="0" anchor="b"/>
          <a:lstStyle>
            <a:lvl1pPr algn="r">
              <a:defRPr sz="1200"/>
            </a:lvl1pPr>
          </a:lstStyle>
          <a:p>
            <a:fld id="{5E13ECD2-14D7-4265-AF23-95505127F74C}" type="slidenum">
              <a:rPr lang="en-SG" smtClean="0"/>
            </a:fld>
            <a:endParaRPr lang="en-SG"/>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1000"/>
              </a:spcBef>
              <a:buFont typeface="Arial,Sans-Serif"/>
              <a:buChar char="•"/>
            </a:pPr>
            <a:r>
              <a:rPr lang="en-SG"/>
              <a:t>Users</a:t>
            </a:r>
            <a:endParaRPr lang="en-US"/>
          </a:p>
          <a:p>
            <a:pPr>
              <a:lnSpc>
                <a:spcPct val="120000"/>
              </a:lnSpc>
              <a:spcBef>
                <a:spcPts val="1000"/>
              </a:spcBef>
            </a:pPr>
            <a:r>
              <a:rPr lang="en-SG"/>
              <a:t>Happy and less frustrated</a:t>
            </a:r>
            <a:endParaRPr lang="en-US"/>
          </a:p>
          <a:p>
            <a:pPr>
              <a:lnSpc>
                <a:spcPct val="120000"/>
              </a:lnSpc>
              <a:spcBef>
                <a:spcPts val="1000"/>
              </a:spcBef>
            </a:pPr>
            <a:r>
              <a:rPr lang="en-SG"/>
              <a:t>Something tangible</a:t>
            </a:r>
            <a:endParaRPr lang="en-US"/>
          </a:p>
          <a:p>
            <a:pPr>
              <a:lnSpc>
                <a:spcPct val="120000"/>
              </a:lnSpc>
              <a:spcBef>
                <a:spcPts val="1000"/>
              </a:spcBef>
            </a:pPr>
            <a:r>
              <a:rPr lang="en-SG"/>
              <a:t>Saves time &amp; effort</a:t>
            </a:r>
            <a:endParaRPr lang="en-US"/>
          </a:p>
          <a:p>
            <a:pPr>
              <a:lnSpc>
                <a:spcPct val="120000"/>
              </a:lnSpc>
              <a:spcBef>
                <a:spcPts val="1000"/>
              </a:spcBef>
            </a:pPr>
            <a:r>
              <a:rPr lang="en-SG"/>
              <a:t>Convenience</a:t>
            </a:r>
            <a:endParaRPr lang="en-US"/>
          </a:p>
          <a:p>
            <a:pPr marL="285750" indent="-285750">
              <a:lnSpc>
                <a:spcPct val="120000"/>
              </a:lnSpc>
              <a:spcBef>
                <a:spcPts val="1000"/>
              </a:spcBef>
              <a:buFont typeface="Arial,Sans-Serif"/>
              <a:buChar char="•"/>
            </a:pPr>
            <a:r>
              <a:rPr lang="en-SG"/>
              <a:t>Company</a:t>
            </a:r>
            <a:endParaRPr lang="en-US"/>
          </a:p>
          <a:p>
            <a:pPr>
              <a:lnSpc>
                <a:spcPct val="120000"/>
              </a:lnSpc>
              <a:spcBef>
                <a:spcPts val="1000"/>
              </a:spcBef>
            </a:pPr>
            <a:r>
              <a:rPr lang="en-SG"/>
              <a:t>Higher conversion rates</a:t>
            </a:r>
            <a:endParaRPr lang="en-US"/>
          </a:p>
          <a:p>
            <a:pPr>
              <a:lnSpc>
                <a:spcPct val="120000"/>
              </a:lnSpc>
              <a:spcBef>
                <a:spcPts val="1000"/>
              </a:spcBef>
            </a:pPr>
            <a:r>
              <a:rPr lang="en-SG"/>
              <a:t>Higher revenue</a:t>
            </a:r>
            <a:endParaRPr lang="en-US"/>
          </a:p>
          <a:p>
            <a:pPr>
              <a:lnSpc>
                <a:spcPct val="120000"/>
              </a:lnSpc>
              <a:spcBef>
                <a:spcPts val="1000"/>
              </a:spcBef>
            </a:pPr>
            <a:r>
              <a:rPr lang="en-SG"/>
              <a:t>Higher retention rates</a:t>
            </a:r>
            <a:endParaRPr lang="en-US"/>
          </a:p>
          <a:p>
            <a:pPr>
              <a:lnSpc>
                <a:spcPct val="120000"/>
              </a:lnSpc>
              <a:spcBef>
                <a:spcPts val="1000"/>
              </a:spcBef>
            </a:pPr>
            <a:r>
              <a:rPr lang="en-SG"/>
              <a:t>Upselling opportunities</a:t>
            </a:r>
            <a:endParaRPr lang="en-US"/>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fld>
            <a:endParaRPr lang="en-SG"/>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itle 1"/>
          <p:cNvSpPr>
            <a:spLocks noGrp="1"/>
          </p:cNvSpPr>
          <p:nvPr>
            <p:ph type="ctrTitle"/>
          </p:nvPr>
        </p:nvSpPr>
        <p:spPr>
          <a:xfrm>
            <a:off x="1688453" y="2121318"/>
            <a:ext cx="9882135" cy="1280230"/>
          </a:xfrm>
        </p:spPr>
        <p:txBody>
          <a:bodyPr anchor="t">
            <a:normAutofit/>
          </a:bodyPr>
          <a:lstStyle>
            <a:lvl1pPr algn="l">
              <a:defRPr sz="4400" b="1" cap="all" baseline="0">
                <a:solidFill>
                  <a:srgbClr val="173F7E"/>
                </a:solidFill>
                <a:latin typeface="Century Gothic" panose="020B0502020202020204" pitchFamily="34" charset="0"/>
                <a:cs typeface="Arial" panose="020B0604020202020204" pitchFamily="34" charset="0"/>
              </a:defRPr>
            </a:lvl1pPr>
          </a:lstStyle>
          <a:p>
            <a:r>
              <a:rPr lang="en-US" dirty="0"/>
              <a:t>Click to edit Master title style</a:t>
            </a:r>
            <a:endParaRPr lang="en-US" dirty="0"/>
          </a:p>
        </p:txBody>
      </p:sp>
      <p:sp>
        <p:nvSpPr>
          <p:cNvPr id="7" name="Subtitle 2"/>
          <p:cNvSpPr>
            <a:spLocks noGrp="1"/>
          </p:cNvSpPr>
          <p:nvPr>
            <p:ph type="subTitle" idx="1"/>
          </p:nvPr>
        </p:nvSpPr>
        <p:spPr>
          <a:xfrm>
            <a:off x="1688450" y="3538494"/>
            <a:ext cx="9151352" cy="463297"/>
          </a:xfrm>
        </p:spPr>
        <p:txBody>
          <a:bodyPr/>
          <a:lstStyle>
            <a:lvl1pPr marL="0" indent="0" algn="l">
              <a:buNone/>
              <a:defRPr sz="2400" b="1" cap="all" baseline="0">
                <a:solidFill>
                  <a:srgbClr val="33BBBC"/>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0" name="Text Placeholder 10"/>
          <p:cNvSpPr>
            <a:spLocks noGrp="1"/>
          </p:cNvSpPr>
          <p:nvPr>
            <p:ph type="body" sz="quarter" idx="13"/>
          </p:nvPr>
        </p:nvSpPr>
        <p:spPr>
          <a:xfrm>
            <a:off x="1688453" y="4127589"/>
            <a:ext cx="9129183" cy="406148"/>
          </a:xfrm>
        </p:spPr>
        <p:txBody>
          <a:bodyPr>
            <a:normAutofit/>
          </a:bodyPr>
          <a:lstStyle>
            <a:lvl1pPr marL="0" indent="0">
              <a:buNone/>
              <a:defRPr sz="2000" b="1">
                <a:solidFill>
                  <a:schemeClr val="tx1">
                    <a:lumMod val="50000"/>
                    <a:lumOff val="50000"/>
                  </a:schemeClr>
                </a:solidFill>
                <a:latin typeface="+mj-lt"/>
                <a:cs typeface="Arial" panose="020B0604020202020204" pitchFamily="34" charset="0"/>
              </a:defRPr>
            </a:lvl1pPr>
          </a:lstStyle>
          <a:p>
            <a:pPr lvl="0"/>
            <a:r>
              <a:rPr lang="en-US" dirty="0"/>
              <a:t>Click to edit Master text styles</a:t>
            </a:r>
            <a:endParaRPr lang="en-US" dirty="0"/>
          </a:p>
        </p:txBody>
      </p:sp>
      <p:sp>
        <p:nvSpPr>
          <p:cNvPr id="5" name="Date Placeholder 4"/>
          <p:cNvSpPr>
            <a:spLocks noGrp="1"/>
          </p:cNvSpPr>
          <p:nvPr>
            <p:ph type="dt" sz="half" idx="14"/>
          </p:nvPr>
        </p:nvSpPr>
        <p:spPr/>
        <p:txBody>
          <a:bodyPr/>
          <a:lstStyle/>
          <a:p>
            <a:r>
              <a:rPr lang="en-US" dirty="0"/>
              <a:t>(Total Slides=5)</a:t>
            </a:r>
            <a:endParaRPr lang="en-SG" dirty="0"/>
          </a:p>
        </p:txBody>
      </p:sp>
      <p:sp>
        <p:nvSpPr>
          <p:cNvPr id="8" name="Footer Placeholder 7"/>
          <p:cNvSpPr>
            <a:spLocks noGrp="1"/>
          </p:cNvSpPr>
          <p:nvPr>
            <p:ph type="ftr" sz="quarter" idx="15"/>
          </p:nvPr>
        </p:nvSpPr>
        <p:spPr/>
        <p:txBody>
          <a:bodyPr/>
          <a:lstStyle/>
          <a:p>
            <a:pPr algn="l"/>
            <a:r>
              <a:rPr lang="en-SG" sz="1000" dirty="0"/>
              <a:t>© National University of Singapore</a:t>
            </a:r>
            <a:endParaRPr lang="en-SG" dirty="0"/>
          </a:p>
        </p:txBody>
      </p:sp>
      <p:sp>
        <p:nvSpPr>
          <p:cNvPr id="15" name="Slide Number Placeholder 14"/>
          <p:cNvSpPr>
            <a:spLocks noGrp="1"/>
          </p:cNvSpPr>
          <p:nvPr>
            <p:ph type="sldNum" sz="quarter" idx="16"/>
          </p:nvPr>
        </p:nvSpPr>
        <p:spPr/>
        <p:txBody>
          <a:bodyPr/>
          <a:lstStyle/>
          <a:p>
            <a:fld id="{2F63C605-4FC6-46DE-BC90-871762EA3F52}" type="slidenum">
              <a:rPr lang="en-SG" smtClean="0"/>
            </a:fld>
            <a:endParaRPr lang="en-SG" dirty="0"/>
          </a:p>
        </p:txBody>
      </p:sp>
      <p:pic>
        <p:nvPicPr>
          <p:cNvPr id="11" name="Picture 10" descr="Text, logo&#10;&#10;Description automatically generated"/>
          <p:cNvPicPr>
            <a:picLocks noChangeAspect="1"/>
          </p:cNvPicPr>
          <p:nvPr userDrawn="1"/>
        </p:nvPicPr>
        <p:blipFill>
          <a:blip r:embed="rId2"/>
          <a:stretch>
            <a:fillRect/>
          </a:stretch>
        </p:blipFill>
        <p:spPr>
          <a:xfrm>
            <a:off x="9600129" y="111426"/>
            <a:ext cx="2591871" cy="9546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Agenda</a:t>
            </a:r>
            <a:endParaRPr lang="en-US" dirty="0"/>
          </a:p>
        </p:txBody>
      </p:sp>
      <p:sp>
        <p:nvSpPr>
          <p:cNvPr id="12" name="Text Placeholder 11"/>
          <p:cNvSpPr>
            <a:spLocks noGrp="1"/>
          </p:cNvSpPr>
          <p:nvPr>
            <p:ph type="body" sz="quarter" idx="13" hasCustomPrompt="1"/>
          </p:nvPr>
        </p:nvSpPr>
        <p:spPr>
          <a:xfrm>
            <a:off x="838200" y="1167032"/>
            <a:ext cx="10515600" cy="4143375"/>
          </a:xfrm>
        </p:spPr>
        <p:txBody>
          <a:bodyPr/>
          <a:lstStyle>
            <a:lvl1pPr marL="514350" indent="-514350">
              <a:buFont typeface="Arial" panose="020B0604020202020204" pitchFamily="34" charset="0"/>
              <a:buChar char="•"/>
              <a:defRPr b="0" cap="none" baseline="0">
                <a:solidFill>
                  <a:schemeClr val="tx1">
                    <a:lumMod val="75000"/>
                    <a:lumOff val="25000"/>
                  </a:schemeClr>
                </a:solidFill>
                <a:latin typeface="+mj-lt"/>
              </a:defRPr>
            </a:lvl1pPr>
            <a:lvl2pPr>
              <a:defRPr>
                <a:solidFill>
                  <a:schemeClr val="tx1">
                    <a:lumMod val="75000"/>
                    <a:lumOff val="25000"/>
                  </a:schemeClr>
                </a:solidFill>
              </a:defRPr>
            </a:lvl2pPr>
          </a:lstStyle>
          <a:p>
            <a:pPr lvl="0"/>
            <a:r>
              <a:rPr lang="en-US" dirty="0"/>
              <a:t>Agenda 1</a:t>
            </a:r>
            <a:endParaRPr lang="en-US" dirty="0"/>
          </a:p>
          <a:p>
            <a:pPr lvl="0"/>
            <a:r>
              <a:rPr lang="en-US" dirty="0"/>
              <a:t>Agenda 2</a:t>
            </a:r>
            <a:endParaRPr lang="en-US" dirty="0"/>
          </a:p>
          <a:p>
            <a:pPr lvl="0"/>
            <a:r>
              <a:rPr lang="en-US" dirty="0"/>
              <a:t>Agenda 3</a:t>
            </a:r>
            <a:endParaRPr lang="en-US" dirty="0"/>
          </a:p>
          <a:p>
            <a:pPr lvl="0"/>
            <a:r>
              <a:rPr lang="en-US" dirty="0"/>
              <a:t>Agenda 4</a:t>
            </a:r>
            <a:endParaRPr lang="en-US" dirty="0"/>
          </a:p>
          <a:p>
            <a:pPr lvl="0"/>
            <a:r>
              <a:rPr lang="en-US" dirty="0"/>
              <a:t>Agenda 5</a:t>
            </a:r>
            <a:endParaRPr lang="en-US" dirty="0"/>
          </a:p>
        </p:txBody>
      </p:sp>
      <p:sp>
        <p:nvSpPr>
          <p:cNvPr id="5" name="Date Placeholder 4"/>
          <p:cNvSpPr>
            <a:spLocks noGrp="1"/>
          </p:cNvSpPr>
          <p:nvPr>
            <p:ph type="dt" sz="half" idx="14"/>
          </p:nvPr>
        </p:nvSpPr>
        <p:spPr/>
        <p:txBody>
          <a:bodyPr/>
          <a:lstStyle/>
          <a:p>
            <a:r>
              <a:rPr lang="en-US" dirty="0"/>
              <a:t>(Total Slides=5)</a:t>
            </a:r>
            <a:endParaRPr lang="en-SG" dirty="0"/>
          </a:p>
        </p:txBody>
      </p:sp>
      <p:sp>
        <p:nvSpPr>
          <p:cNvPr id="6" name="Footer Placeholder 5"/>
          <p:cNvSpPr>
            <a:spLocks noGrp="1"/>
          </p:cNvSpPr>
          <p:nvPr>
            <p:ph type="ftr" sz="quarter" idx="15"/>
          </p:nvPr>
        </p:nvSpPr>
        <p:spPr/>
        <p:txBody>
          <a:bodyPr/>
          <a:lstStyle/>
          <a:p>
            <a:pPr algn="l"/>
            <a:r>
              <a:rPr lang="en-SG" sz="1000" dirty="0"/>
              <a:t>© National University of Singapore</a:t>
            </a:r>
            <a:endParaRPr lang="en-SG" dirty="0"/>
          </a:p>
        </p:txBody>
      </p:sp>
      <p:sp>
        <p:nvSpPr>
          <p:cNvPr id="9" name="Slide Number Placeholder 8"/>
          <p:cNvSpPr>
            <a:spLocks noGrp="1"/>
          </p:cNvSpPr>
          <p:nvPr>
            <p:ph type="sldNum" sz="quarter" idx="16"/>
          </p:nvPr>
        </p:nvSpPr>
        <p:spPr/>
        <p:txBody>
          <a:bodyPr/>
          <a:lstStyle/>
          <a:p>
            <a:fld id="{2F63C605-4FC6-46DE-BC90-871762EA3F52}" type="slidenum">
              <a:rPr lang="en-SG" smtClean="0"/>
            </a:fld>
            <a:endParaRPr lang="en-SG" dirty="0"/>
          </a:p>
        </p:txBody>
      </p:sp>
      <p:pic>
        <p:nvPicPr>
          <p:cNvPr id="8" name="Picture 7" descr="Text, logo&#10;&#10;Description automatically generated"/>
          <p:cNvPicPr>
            <a:picLocks noChangeAspect="1"/>
          </p:cNvPicPr>
          <p:nvPr userDrawn="1"/>
        </p:nvPicPr>
        <p:blipFill>
          <a:blip r:embed="rId2"/>
          <a:stretch>
            <a:fillRect/>
          </a:stretch>
        </p:blipFill>
        <p:spPr>
          <a:xfrm>
            <a:off x="9600129" y="111426"/>
            <a:ext cx="2591871" cy="95465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Title</a:t>
            </a:r>
            <a:endParaRPr lang="en-US" dirty="0"/>
          </a:p>
        </p:txBody>
      </p:sp>
      <p:sp>
        <p:nvSpPr>
          <p:cNvPr id="8" name="Content Placeholder 7"/>
          <p:cNvSpPr>
            <a:spLocks noGrp="1"/>
          </p:cNvSpPr>
          <p:nvPr>
            <p:ph sz="quarter" idx="13" hasCustomPrompt="1"/>
          </p:nvPr>
        </p:nvSpPr>
        <p:spPr>
          <a:xfrm>
            <a:off x="838200" y="1182208"/>
            <a:ext cx="10515600" cy="4651375"/>
          </a:xfrm>
        </p:spPr>
        <p:txBody>
          <a:bodyPr/>
          <a:lstStyle>
            <a:lvl1pPr marL="356870" indent="-356870">
              <a:lnSpc>
                <a:spcPct val="120000"/>
              </a:lnSpc>
              <a:defRPr b="1">
                <a:solidFill>
                  <a:srgbClr val="F58220"/>
                </a:solidFill>
                <a:latin typeface="+mj-lt"/>
              </a:defRPr>
            </a:lvl1pPr>
            <a:lvl2pPr marL="804545" indent="-447675">
              <a:lnSpc>
                <a:spcPct val="120000"/>
              </a:lnSpc>
              <a:defRPr>
                <a:solidFill>
                  <a:schemeClr val="tx1">
                    <a:lumMod val="75000"/>
                    <a:lumOff val="25000"/>
                  </a:schemeClr>
                </a:solidFill>
                <a:latin typeface="+mj-lt"/>
              </a:defRPr>
            </a:lvl2pPr>
            <a:lvl3pPr marL="1163320" indent="-358775">
              <a:lnSpc>
                <a:spcPct val="120000"/>
              </a:lnSpc>
              <a:defRPr>
                <a:solidFill>
                  <a:schemeClr val="tx1">
                    <a:lumMod val="75000"/>
                    <a:lumOff val="25000"/>
                  </a:schemeClr>
                </a:solidFill>
                <a:latin typeface="+mj-lt"/>
              </a:defRPr>
            </a:lvl3pPr>
            <a:lvl4pPr marL="1520825" indent="-356870">
              <a:lnSpc>
                <a:spcPct val="120000"/>
              </a:lnSpc>
              <a:buFont typeface="Arial" panose="020B0604020202020204" pitchFamily="34" charset="0"/>
              <a:buChar char="─"/>
              <a:defRPr>
                <a:solidFill>
                  <a:schemeClr val="tx1">
                    <a:lumMod val="75000"/>
                    <a:lumOff val="25000"/>
                  </a:schemeClr>
                </a:solidFill>
                <a:latin typeface="+mj-lt"/>
              </a:defRPr>
            </a:lvl4pPr>
            <a:lvl5pPr>
              <a:defRPr>
                <a:solidFill>
                  <a:schemeClr val="tx1">
                    <a:lumMod val="75000"/>
                    <a:lumOff val="25000"/>
                  </a:schemeClr>
                </a:solidFill>
              </a:defRPr>
            </a:lvl5pPr>
          </a:lstStyle>
          <a:p>
            <a:pPr lvl="0"/>
            <a:r>
              <a:rPr lang="en-US" dirty="0"/>
              <a:t>Level 1</a:t>
            </a:r>
            <a:endParaRPr lang="en-US" dirty="0"/>
          </a:p>
          <a:p>
            <a:pPr lvl="1"/>
            <a:r>
              <a:rPr lang="en-US" dirty="0"/>
              <a:t>Level 2</a:t>
            </a:r>
            <a:endParaRPr lang="en-US" dirty="0"/>
          </a:p>
          <a:p>
            <a:pPr lvl="2"/>
            <a:r>
              <a:rPr lang="en-US" dirty="0"/>
              <a:t>Level 3</a:t>
            </a:r>
            <a:endParaRPr lang="en-US" dirty="0"/>
          </a:p>
          <a:p>
            <a:pPr lvl="3"/>
            <a:r>
              <a:rPr lang="en-US" dirty="0"/>
              <a:t>Level 4</a:t>
            </a:r>
            <a:endParaRPr lang="en-US" dirty="0"/>
          </a:p>
        </p:txBody>
      </p:sp>
      <p:sp>
        <p:nvSpPr>
          <p:cNvPr id="6" name="Date Placeholder 5"/>
          <p:cNvSpPr>
            <a:spLocks noGrp="1"/>
          </p:cNvSpPr>
          <p:nvPr>
            <p:ph type="dt" sz="half" idx="14"/>
          </p:nvPr>
        </p:nvSpPr>
        <p:spPr/>
        <p:txBody>
          <a:bodyPr/>
          <a:lstStyle/>
          <a:p>
            <a:r>
              <a:rPr lang="en-US"/>
              <a:t>(Total Slides=5) &lt;Project code, file name, version&gt;</a:t>
            </a:r>
            <a:endParaRPr lang="en-SG" dirty="0"/>
          </a:p>
        </p:txBody>
      </p:sp>
      <p:sp>
        <p:nvSpPr>
          <p:cNvPr id="11" name="Footer Placeholder 10"/>
          <p:cNvSpPr>
            <a:spLocks noGrp="1"/>
          </p:cNvSpPr>
          <p:nvPr>
            <p:ph type="ftr" sz="quarter" idx="15"/>
          </p:nvPr>
        </p:nvSpPr>
        <p:spPr/>
        <p:txBody>
          <a:bodyPr/>
          <a:lstStyle/>
          <a:p>
            <a:pPr algn="l"/>
            <a:r>
              <a:rPr lang="en-SG" sz="1000" dirty="0"/>
              <a:t>© National University of Singapore</a:t>
            </a:r>
            <a:endParaRPr lang="en-SG" dirty="0"/>
          </a:p>
        </p:txBody>
      </p:sp>
      <p:sp>
        <p:nvSpPr>
          <p:cNvPr id="12" name="Slide Number Placeholder 11"/>
          <p:cNvSpPr>
            <a:spLocks noGrp="1"/>
          </p:cNvSpPr>
          <p:nvPr>
            <p:ph type="sldNum" sz="quarter" idx="16"/>
          </p:nvPr>
        </p:nvSpPr>
        <p:spPr/>
        <p:txBody>
          <a:bodyPr/>
          <a:lstStyle/>
          <a:p>
            <a:fld id="{2F63C605-4FC6-46DE-BC90-871762EA3F52}" type="slidenum">
              <a:rPr lang="en-SG" smtClean="0"/>
            </a:fld>
            <a:endParaRPr lang="en-SG" dirty="0"/>
          </a:p>
        </p:txBody>
      </p:sp>
      <p:pic>
        <p:nvPicPr>
          <p:cNvPr id="9" name="Picture 8" descr="Text, logo&#10;&#10;Description automatically generated"/>
          <p:cNvPicPr>
            <a:picLocks noChangeAspect="1"/>
          </p:cNvPicPr>
          <p:nvPr userDrawn="1"/>
        </p:nvPicPr>
        <p:blipFill>
          <a:blip r:embed="rId2"/>
          <a:stretch>
            <a:fillRect/>
          </a:stretch>
        </p:blipFill>
        <p:spPr>
          <a:xfrm>
            <a:off x="9600129" y="111426"/>
            <a:ext cx="2591871" cy="95465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Title</a:t>
            </a:r>
            <a:endParaRPr lang="en-US" dirty="0"/>
          </a:p>
        </p:txBody>
      </p:sp>
      <p:sp>
        <p:nvSpPr>
          <p:cNvPr id="13" name="Content Placeholder 12"/>
          <p:cNvSpPr>
            <a:spLocks noGrp="1"/>
          </p:cNvSpPr>
          <p:nvPr>
            <p:ph sz="quarter" idx="14" hasCustomPrompt="1"/>
          </p:nvPr>
        </p:nvSpPr>
        <p:spPr>
          <a:xfrm>
            <a:off x="6347887" y="1166818"/>
            <a:ext cx="5005916" cy="4143375"/>
          </a:xfrm>
        </p:spPr>
        <p:txBody>
          <a:bodyPr/>
          <a:lstStyle>
            <a:lvl1pPr marL="356870" indent="-356870">
              <a:defRPr b="1">
                <a:solidFill>
                  <a:srgbClr val="F58220"/>
                </a:solidFill>
                <a:latin typeface="+mj-lt"/>
              </a:defRPr>
            </a:lvl1pPr>
            <a:lvl2pPr marL="685800" indent="-328295">
              <a:defRPr>
                <a:solidFill>
                  <a:schemeClr val="tx1">
                    <a:lumMod val="75000"/>
                    <a:lumOff val="25000"/>
                  </a:schemeClr>
                </a:solidFill>
                <a:latin typeface="+mj-lt"/>
              </a:defRPr>
            </a:lvl2pPr>
            <a:lvl3pPr marL="984250" indent="-267970">
              <a:defRPr baseline="0">
                <a:solidFill>
                  <a:schemeClr val="tx1">
                    <a:lumMod val="75000"/>
                    <a:lumOff val="25000"/>
                  </a:schemeClr>
                </a:solidFill>
                <a:latin typeface="+mj-lt"/>
              </a:defRPr>
            </a:lvl3pPr>
            <a:lvl4pPr marL="1341120" indent="-356870">
              <a:buFont typeface="Arial" panose="020B0604020202020204" pitchFamily="34" charset="0"/>
              <a:buChar char="─"/>
              <a:defRPr>
                <a:solidFill>
                  <a:schemeClr val="tx1">
                    <a:lumMod val="75000"/>
                    <a:lumOff val="25000"/>
                  </a:schemeClr>
                </a:solidFill>
                <a:latin typeface="+mj-lt"/>
              </a:defRPr>
            </a:lvl4pPr>
            <a:lvl5pPr>
              <a:defRPr>
                <a:solidFill>
                  <a:schemeClr val="tx1">
                    <a:lumMod val="75000"/>
                    <a:lumOff val="25000"/>
                  </a:schemeClr>
                </a:solidFill>
              </a:defRPr>
            </a:lvl5pPr>
          </a:lstStyle>
          <a:p>
            <a:pPr lvl="0"/>
            <a:r>
              <a:rPr lang="en-US" dirty="0"/>
              <a:t>Level 1</a:t>
            </a:r>
            <a:endParaRPr lang="en-US" dirty="0"/>
          </a:p>
          <a:p>
            <a:pPr lvl="1"/>
            <a:r>
              <a:rPr lang="en-US" dirty="0"/>
              <a:t>Level 2</a:t>
            </a:r>
            <a:endParaRPr lang="en-US" dirty="0"/>
          </a:p>
          <a:p>
            <a:pPr lvl="2"/>
            <a:r>
              <a:rPr lang="en-US" dirty="0"/>
              <a:t>Level 3</a:t>
            </a:r>
            <a:endParaRPr lang="en-US" dirty="0"/>
          </a:p>
          <a:p>
            <a:pPr lvl="3"/>
            <a:r>
              <a:rPr lang="en-US" dirty="0"/>
              <a:t>Level 4</a:t>
            </a:r>
            <a:endParaRPr lang="en-US" dirty="0"/>
          </a:p>
        </p:txBody>
      </p:sp>
      <p:sp>
        <p:nvSpPr>
          <p:cNvPr id="15" name="Content Placeholder 14"/>
          <p:cNvSpPr>
            <a:spLocks noGrp="1"/>
          </p:cNvSpPr>
          <p:nvPr>
            <p:ph sz="quarter" idx="15" hasCustomPrompt="1"/>
          </p:nvPr>
        </p:nvSpPr>
        <p:spPr>
          <a:xfrm>
            <a:off x="838203" y="1166817"/>
            <a:ext cx="5125279" cy="4143375"/>
          </a:xfrm>
        </p:spPr>
        <p:txBody>
          <a:bodyPr/>
          <a:lstStyle>
            <a:lvl1pPr marL="356870" indent="-356870">
              <a:defRPr b="1">
                <a:solidFill>
                  <a:srgbClr val="F58220"/>
                </a:solidFill>
                <a:latin typeface="+mj-lt"/>
              </a:defRPr>
            </a:lvl1pPr>
            <a:lvl2pPr marL="685800" indent="-328295">
              <a:defRPr>
                <a:solidFill>
                  <a:schemeClr val="tx1">
                    <a:lumMod val="75000"/>
                    <a:lumOff val="25000"/>
                  </a:schemeClr>
                </a:solidFill>
                <a:latin typeface="+mj-lt"/>
              </a:defRPr>
            </a:lvl2pPr>
            <a:lvl3pPr marL="984250" indent="-267970">
              <a:defRPr>
                <a:solidFill>
                  <a:schemeClr val="tx1">
                    <a:lumMod val="75000"/>
                    <a:lumOff val="25000"/>
                  </a:schemeClr>
                </a:solidFill>
                <a:latin typeface="+mj-lt"/>
              </a:defRPr>
            </a:lvl3pPr>
            <a:lvl4pPr marL="1341120" indent="-356870">
              <a:buFont typeface="Arial" panose="020B0604020202020204" pitchFamily="34" charset="0"/>
              <a:buChar char="─"/>
              <a:defRPr>
                <a:solidFill>
                  <a:schemeClr val="tx1">
                    <a:lumMod val="75000"/>
                    <a:lumOff val="25000"/>
                  </a:schemeClr>
                </a:solidFill>
                <a:latin typeface="+mj-lt"/>
              </a:defRPr>
            </a:lvl4pPr>
          </a:lstStyle>
          <a:p>
            <a:pPr lvl="0"/>
            <a:r>
              <a:rPr lang="en-US" dirty="0"/>
              <a:t>Level 1</a:t>
            </a:r>
            <a:endParaRPr lang="en-US" dirty="0"/>
          </a:p>
          <a:p>
            <a:pPr lvl="1"/>
            <a:r>
              <a:rPr lang="en-US" dirty="0"/>
              <a:t>Level 2</a:t>
            </a:r>
            <a:endParaRPr lang="en-US" dirty="0"/>
          </a:p>
          <a:p>
            <a:pPr lvl="2"/>
            <a:r>
              <a:rPr lang="en-US" dirty="0"/>
              <a:t>Level 3</a:t>
            </a:r>
            <a:endParaRPr lang="en-US" dirty="0"/>
          </a:p>
          <a:p>
            <a:pPr lvl="3"/>
            <a:r>
              <a:rPr lang="en-US" dirty="0"/>
              <a:t>Level 4</a:t>
            </a:r>
            <a:endParaRPr lang="en-US" dirty="0"/>
          </a:p>
        </p:txBody>
      </p:sp>
      <p:sp>
        <p:nvSpPr>
          <p:cNvPr id="6" name="Date Placeholder 5"/>
          <p:cNvSpPr>
            <a:spLocks noGrp="1"/>
          </p:cNvSpPr>
          <p:nvPr>
            <p:ph type="dt" sz="half" idx="16"/>
          </p:nvPr>
        </p:nvSpPr>
        <p:spPr/>
        <p:txBody>
          <a:bodyPr/>
          <a:lstStyle/>
          <a:p>
            <a:r>
              <a:rPr lang="en-US"/>
              <a:t>(Total Slides=5) &lt;Project code, file name, version&gt;</a:t>
            </a:r>
            <a:endParaRPr lang="en-SG" dirty="0"/>
          </a:p>
        </p:txBody>
      </p:sp>
      <p:sp>
        <p:nvSpPr>
          <p:cNvPr id="8" name="Footer Placeholder 7"/>
          <p:cNvSpPr>
            <a:spLocks noGrp="1"/>
          </p:cNvSpPr>
          <p:nvPr>
            <p:ph type="ftr" sz="quarter" idx="17"/>
          </p:nvPr>
        </p:nvSpPr>
        <p:spPr/>
        <p:txBody>
          <a:bodyPr/>
          <a:lstStyle/>
          <a:p>
            <a:pPr algn="l"/>
            <a:r>
              <a:rPr lang="en-SG" sz="1000" dirty="0"/>
              <a:t>© National University of Singapore</a:t>
            </a:r>
            <a:endParaRPr lang="en-SG" dirty="0"/>
          </a:p>
        </p:txBody>
      </p:sp>
      <p:sp>
        <p:nvSpPr>
          <p:cNvPr id="11" name="Slide Number Placeholder 10"/>
          <p:cNvSpPr>
            <a:spLocks noGrp="1"/>
          </p:cNvSpPr>
          <p:nvPr>
            <p:ph type="sldNum" sz="quarter" idx="18"/>
          </p:nvPr>
        </p:nvSpPr>
        <p:spPr/>
        <p:txBody>
          <a:bodyPr/>
          <a:lstStyle/>
          <a:p>
            <a:fld id="{2F63C605-4FC6-46DE-BC90-871762EA3F52}" type="slidenum">
              <a:rPr lang="en-SG" smtClean="0"/>
            </a:fld>
            <a:endParaRPr lang="en-SG" dirty="0"/>
          </a:p>
        </p:txBody>
      </p:sp>
      <p:pic>
        <p:nvPicPr>
          <p:cNvPr id="9" name="Picture 8" descr="Text, logo&#10;&#10;Description automatically generated"/>
          <p:cNvPicPr>
            <a:picLocks noChangeAspect="1"/>
          </p:cNvPicPr>
          <p:nvPr userDrawn="1"/>
        </p:nvPicPr>
        <p:blipFill>
          <a:blip r:embed="rId2"/>
          <a:stretch>
            <a:fillRect/>
          </a:stretch>
        </p:blipFill>
        <p:spPr>
          <a:xfrm>
            <a:off x="9600129" y="111426"/>
            <a:ext cx="2591871" cy="95465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122422" y="3318389"/>
            <a:ext cx="9882135" cy="1280230"/>
          </a:xfrm>
        </p:spPr>
        <p:txBody>
          <a:bodyPr anchor="t">
            <a:normAutofit/>
          </a:bodyPr>
          <a:lstStyle>
            <a:lvl1pPr algn="l">
              <a:defRPr sz="4400" b="1" cap="all" baseline="0">
                <a:solidFill>
                  <a:srgbClr val="173F7E"/>
                </a:solidFill>
                <a:latin typeface="+mj-lt"/>
                <a:cs typeface="Arial" panose="020B0604020202020204" pitchFamily="34" charset="0"/>
              </a:defRPr>
            </a:lvl1pPr>
          </a:lstStyle>
          <a:p>
            <a:r>
              <a:rPr lang="en-US" dirty="0"/>
              <a:t>CLICK TO ADD TITLE</a:t>
            </a:r>
            <a:endParaRPr lang="en-US" dirty="0"/>
          </a:p>
        </p:txBody>
      </p:sp>
      <p:sp>
        <p:nvSpPr>
          <p:cNvPr id="7" name="Subtitle 2"/>
          <p:cNvSpPr>
            <a:spLocks noGrp="1"/>
          </p:cNvSpPr>
          <p:nvPr>
            <p:ph type="subTitle" idx="1" hasCustomPrompt="1"/>
          </p:nvPr>
        </p:nvSpPr>
        <p:spPr>
          <a:xfrm>
            <a:off x="1122419" y="4778847"/>
            <a:ext cx="9151352" cy="463297"/>
          </a:xfrm>
        </p:spPr>
        <p:txBody>
          <a:bodyPr/>
          <a:lstStyle>
            <a:lvl1pPr marL="0" indent="0" algn="l">
              <a:buNone/>
              <a:defRPr sz="2400" b="1" cap="all" baseline="0">
                <a:solidFill>
                  <a:srgbClr val="33BBBC"/>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endParaRPr lang="en-US" dirty="0"/>
          </a:p>
        </p:txBody>
      </p:sp>
      <p:sp>
        <p:nvSpPr>
          <p:cNvPr id="8" name="Date Placeholder 7"/>
          <p:cNvSpPr>
            <a:spLocks noGrp="1"/>
          </p:cNvSpPr>
          <p:nvPr>
            <p:ph type="dt" sz="half" idx="10"/>
          </p:nvPr>
        </p:nvSpPr>
        <p:spPr/>
        <p:txBody>
          <a:bodyPr/>
          <a:lstStyle/>
          <a:p>
            <a:r>
              <a:rPr lang="en-US"/>
              <a:t>(Total Slides=5) &lt;Project code, file name, version&gt;</a:t>
            </a:r>
            <a:endParaRPr lang="en-SG" dirty="0"/>
          </a:p>
        </p:txBody>
      </p:sp>
      <p:sp>
        <p:nvSpPr>
          <p:cNvPr id="12" name="Footer Placeholder 11"/>
          <p:cNvSpPr>
            <a:spLocks noGrp="1"/>
          </p:cNvSpPr>
          <p:nvPr>
            <p:ph type="ftr" sz="quarter" idx="11"/>
          </p:nvPr>
        </p:nvSpPr>
        <p:spPr/>
        <p:txBody>
          <a:bodyPr/>
          <a:lstStyle/>
          <a:p>
            <a:pPr algn="l"/>
            <a:r>
              <a:rPr lang="en-SG" sz="1000" dirty="0"/>
              <a:t>© National University of Singapore</a:t>
            </a:r>
            <a:endParaRPr lang="en-SG" dirty="0"/>
          </a:p>
        </p:txBody>
      </p:sp>
      <p:sp>
        <p:nvSpPr>
          <p:cNvPr id="13" name="Slide Number Placeholder 12"/>
          <p:cNvSpPr>
            <a:spLocks noGrp="1"/>
          </p:cNvSpPr>
          <p:nvPr>
            <p:ph type="sldNum" sz="quarter" idx="12"/>
          </p:nvPr>
        </p:nvSpPr>
        <p:spPr/>
        <p:txBody>
          <a:bodyPr/>
          <a:lstStyle/>
          <a:p>
            <a:fld id="{2F63C605-4FC6-46DE-BC90-871762EA3F52}" type="slidenum">
              <a:rPr lang="en-SG" smtClean="0"/>
            </a:fld>
            <a:endParaRPr lang="en-SG" dirty="0"/>
          </a:p>
        </p:txBody>
      </p:sp>
      <p:pic>
        <p:nvPicPr>
          <p:cNvPr id="9" name="Picture 8" descr="Text, logo&#10;&#10;Description automatically generated"/>
          <p:cNvPicPr>
            <a:picLocks noChangeAspect="1"/>
          </p:cNvPicPr>
          <p:nvPr userDrawn="1"/>
        </p:nvPicPr>
        <p:blipFill>
          <a:blip r:embed="rId2"/>
          <a:stretch>
            <a:fillRect/>
          </a:stretch>
        </p:blipFill>
        <p:spPr>
          <a:xfrm>
            <a:off x="9600129" y="111426"/>
            <a:ext cx="2591871" cy="95465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Title</a:t>
            </a:r>
            <a:endParaRPr lang="en-US" dirty="0"/>
          </a:p>
        </p:txBody>
      </p:sp>
      <p:sp>
        <p:nvSpPr>
          <p:cNvPr id="6" name="Date Placeholder 5"/>
          <p:cNvSpPr>
            <a:spLocks noGrp="1"/>
          </p:cNvSpPr>
          <p:nvPr>
            <p:ph type="dt" sz="half" idx="10"/>
          </p:nvPr>
        </p:nvSpPr>
        <p:spPr/>
        <p:txBody>
          <a:bodyPr/>
          <a:lstStyle/>
          <a:p>
            <a:r>
              <a:rPr lang="en-US"/>
              <a:t>(Total Slides=5) &lt;Project code, file name, version&gt;</a:t>
            </a:r>
            <a:endParaRPr lang="en-SG" dirty="0"/>
          </a:p>
        </p:txBody>
      </p:sp>
      <p:sp>
        <p:nvSpPr>
          <p:cNvPr id="10" name="Footer Placeholder 9"/>
          <p:cNvSpPr>
            <a:spLocks noGrp="1"/>
          </p:cNvSpPr>
          <p:nvPr>
            <p:ph type="ftr" sz="quarter" idx="11"/>
          </p:nvPr>
        </p:nvSpPr>
        <p:spPr/>
        <p:txBody>
          <a:bodyPr/>
          <a:lstStyle/>
          <a:p>
            <a:pPr algn="l"/>
            <a:r>
              <a:rPr lang="en-SG" sz="1000"/>
              <a:t>© 2017 National University of Singapore. All Rights Reserved</a:t>
            </a:r>
            <a:endParaRPr lang="en-SG" dirty="0"/>
          </a:p>
        </p:txBody>
      </p:sp>
      <p:sp>
        <p:nvSpPr>
          <p:cNvPr id="11" name="Slide Number Placeholder 10"/>
          <p:cNvSpPr>
            <a:spLocks noGrp="1"/>
          </p:cNvSpPr>
          <p:nvPr>
            <p:ph type="sldNum" sz="quarter" idx="12"/>
          </p:nvPr>
        </p:nvSpPr>
        <p:spPr/>
        <p:txBody>
          <a:bodyPr/>
          <a:lstStyle/>
          <a:p>
            <a:fld id="{2F63C605-4FC6-46DE-BC90-871762EA3F52}" type="slidenum">
              <a:rPr lang="en-SG" smtClean="0"/>
            </a:fld>
            <a:endParaRPr lang="en-SG" dirty="0"/>
          </a:p>
        </p:txBody>
      </p:sp>
      <p:pic>
        <p:nvPicPr>
          <p:cNvPr id="7" name="Picture 6" descr="Text, logo&#10;&#10;Description automatically generated"/>
          <p:cNvPicPr>
            <a:picLocks noChangeAspect="1"/>
          </p:cNvPicPr>
          <p:nvPr userDrawn="1"/>
        </p:nvPicPr>
        <p:blipFill>
          <a:blip r:embed="rId2"/>
          <a:stretch>
            <a:fillRect/>
          </a:stretch>
        </p:blipFill>
        <p:spPr>
          <a:xfrm>
            <a:off x="9600129" y="111426"/>
            <a:ext cx="2591871" cy="95465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Slide Number Placeholder 5"/>
          <p:cNvSpPr>
            <a:spLocks noGrp="1"/>
          </p:cNvSpPr>
          <p:nvPr>
            <p:ph type="sldNum" sz="quarter" idx="4"/>
          </p:nvPr>
        </p:nvSpPr>
        <p:spPr>
          <a:xfrm>
            <a:off x="11437776" y="6492879"/>
            <a:ext cx="754224"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2F63C605-4FC6-46DE-BC90-871762EA3F52}" type="slidenum">
              <a:rPr lang="en-SG" smtClean="0"/>
            </a:fld>
            <a:endParaRPr lang="en-SG" dirty="0"/>
          </a:p>
        </p:txBody>
      </p:sp>
      <p:sp>
        <p:nvSpPr>
          <p:cNvPr id="9" name="Date Placeholder 3"/>
          <p:cNvSpPr>
            <a:spLocks noGrp="1"/>
          </p:cNvSpPr>
          <p:nvPr>
            <p:ph type="dt" sz="half" idx="2"/>
          </p:nvPr>
        </p:nvSpPr>
        <p:spPr>
          <a:xfrm>
            <a:off x="154709" y="6492878"/>
            <a:ext cx="6298304" cy="365125"/>
          </a:xfrm>
          <a:prstGeom prst="rect">
            <a:avLst/>
          </a:prstGeom>
        </p:spPr>
        <p:txBody>
          <a:bodyPr vert="horz" lIns="91440" tIns="45720" rIns="91440" bIns="45720" rtlCol="0" anchor="ctr"/>
          <a:lstStyle>
            <a:lvl1pPr algn="l">
              <a:defRPr sz="1000" baseline="0">
                <a:solidFill>
                  <a:srgbClr val="898989"/>
                </a:solidFill>
                <a:latin typeface="Arial" panose="020B0604020202020204" pitchFamily="34" charset="0"/>
              </a:defRPr>
            </a:lvl1pPr>
          </a:lstStyle>
          <a:p>
            <a:r>
              <a:rPr lang="en-US"/>
              <a:t>(Total Slides=5) &lt;Project code, file name, version&gt;</a:t>
            </a:r>
            <a:endParaRPr lang="en-SG" dirty="0"/>
          </a:p>
        </p:txBody>
      </p:sp>
      <p:sp>
        <p:nvSpPr>
          <p:cNvPr id="10" name="Footer Placeholder 4"/>
          <p:cNvSpPr>
            <a:spLocks noGrp="1"/>
          </p:cNvSpPr>
          <p:nvPr>
            <p:ph type="ftr" sz="quarter" idx="3"/>
          </p:nvPr>
        </p:nvSpPr>
        <p:spPr>
          <a:xfrm>
            <a:off x="6536988" y="6492879"/>
            <a:ext cx="4816813" cy="365125"/>
          </a:xfrm>
          <a:prstGeom prst="rect">
            <a:avLst/>
          </a:prstGeom>
        </p:spPr>
        <p:txBody>
          <a:bodyPr vert="horz" lIns="91440" tIns="45720" rIns="91440" bIns="45720" rtlCol="0" anchor="ctr"/>
          <a:lstStyle>
            <a:lvl1pPr algn="ctr">
              <a:defRPr sz="1200" baseline="0">
                <a:solidFill>
                  <a:srgbClr val="898989"/>
                </a:solidFill>
                <a:latin typeface="Arial" panose="020B0604020202020204" pitchFamily="34" charset="0"/>
              </a:defRPr>
            </a:lvl1pPr>
          </a:lstStyle>
          <a:p>
            <a:pPr algn="l"/>
            <a:r>
              <a:rPr lang="en-SG" sz="1000"/>
              <a:t>© 2017 National University of Singapore. All Rights Reserved</a:t>
            </a:r>
            <a:endParaRPr lang="en-SG"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notesSlide" Target="../notesSlides/notesSlide10.xml"/><Relationship Id="rId14" Type="http://schemas.openxmlformats.org/officeDocument/2006/relationships/slideLayout" Target="../slideLayouts/slideLayout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9.jpe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1.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xml"/><Relationship Id="rId3" Type="http://schemas.openxmlformats.org/officeDocument/2006/relationships/image" Target="../media/image12.jpeg"/><Relationship Id="rId2" Type="http://schemas.openxmlformats.org/officeDocument/2006/relationships/tags" Target="../tags/tag13.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image" Target="../media/image16.jpeg"/><Relationship Id="rId5" Type="http://schemas.openxmlformats.org/officeDocument/2006/relationships/tags" Target="../tags/tag16.xml"/><Relationship Id="rId40" Type="http://schemas.openxmlformats.org/officeDocument/2006/relationships/notesSlide" Target="../notesSlides/notesSlide18.xml"/><Relationship Id="rId4" Type="http://schemas.openxmlformats.org/officeDocument/2006/relationships/image" Target="../media/image15.jpeg"/><Relationship Id="rId39" Type="http://schemas.openxmlformats.org/officeDocument/2006/relationships/slideLayout" Target="../slideLayouts/slideLayout3.xml"/><Relationship Id="rId38" Type="http://schemas.openxmlformats.org/officeDocument/2006/relationships/tags" Target="../tags/tag46.xml"/><Relationship Id="rId37" Type="http://schemas.openxmlformats.org/officeDocument/2006/relationships/tags" Target="../tags/tag45.xml"/><Relationship Id="rId36" Type="http://schemas.openxmlformats.org/officeDocument/2006/relationships/tags" Target="../tags/tag44.xml"/><Relationship Id="rId35" Type="http://schemas.openxmlformats.org/officeDocument/2006/relationships/tags" Target="../tags/tag43.xml"/><Relationship Id="rId34" Type="http://schemas.openxmlformats.org/officeDocument/2006/relationships/tags" Target="../tags/tag42.xml"/><Relationship Id="rId33" Type="http://schemas.openxmlformats.org/officeDocument/2006/relationships/tags" Target="../tags/tag41.xml"/><Relationship Id="rId32" Type="http://schemas.openxmlformats.org/officeDocument/2006/relationships/tags" Target="../tags/tag40.xml"/><Relationship Id="rId31" Type="http://schemas.openxmlformats.org/officeDocument/2006/relationships/tags" Target="../tags/tag39.xml"/><Relationship Id="rId30" Type="http://schemas.openxmlformats.org/officeDocument/2006/relationships/tags" Target="../tags/tag38.xml"/><Relationship Id="rId3" Type="http://schemas.openxmlformats.org/officeDocument/2006/relationships/tags" Target="../tags/tag15.xml"/><Relationship Id="rId29" Type="http://schemas.openxmlformats.org/officeDocument/2006/relationships/image" Target="../media/image18.jpeg"/><Relationship Id="rId28" Type="http://schemas.openxmlformats.org/officeDocument/2006/relationships/tags" Target="../tags/tag37.xml"/><Relationship Id="rId27" Type="http://schemas.openxmlformats.org/officeDocument/2006/relationships/tags" Target="../tags/tag36.xml"/><Relationship Id="rId26" Type="http://schemas.openxmlformats.org/officeDocument/2006/relationships/tags" Target="../tags/tag35.xml"/><Relationship Id="rId25" Type="http://schemas.openxmlformats.org/officeDocument/2006/relationships/tags" Target="../tags/tag34.xml"/><Relationship Id="rId24" Type="http://schemas.openxmlformats.org/officeDocument/2006/relationships/tags" Target="../tags/tag33.xml"/><Relationship Id="rId23" Type="http://schemas.openxmlformats.org/officeDocument/2006/relationships/tags" Target="../tags/tag32.xml"/><Relationship Id="rId22" Type="http://schemas.openxmlformats.org/officeDocument/2006/relationships/tags" Target="../tags/tag31.xml"/><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tags" Target="../tags/tag14.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image" Target="../media/image17.jpeg"/><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6.jpe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pic>
        <p:nvPicPr>
          <p:cNvPr id="2" name="图片 1"/>
          <p:cNvPicPr>
            <a:picLocks noChangeAspect="1"/>
          </p:cNvPicPr>
          <p:nvPr/>
        </p:nvPicPr>
        <p:blipFill>
          <a:blip r:embed="rId2"/>
          <a:srcRect l="5160" t="7500" r="5160" b="7500"/>
          <a:stretch>
            <a:fillRect/>
          </a:stretch>
        </p:blipFill>
        <p:spPr>
          <a:xfrm>
            <a:off x="3677285" y="408940"/>
            <a:ext cx="4589145" cy="4349750"/>
          </a:xfrm>
          <a:custGeom>
            <a:avLst/>
            <a:gdLst/>
            <a:ahLst/>
            <a:cxnLst>
              <a:cxn ang="3">
                <a:pos x="hc" y="t"/>
              </a:cxn>
              <a:cxn ang="cd2">
                <a:pos x="l" y="vc"/>
              </a:cxn>
              <a:cxn ang="cd4">
                <a:pos x="hc" y="b"/>
              </a:cxn>
              <a:cxn ang="0">
                <a:pos x="r" y="vc"/>
              </a:cxn>
            </a:cxnLst>
            <a:rect l="l" t="t" r="r" b="b"/>
            <a:pathLst>
              <a:path w="6520" h="6180">
                <a:moveTo>
                  <a:pt x="3260" y="0"/>
                </a:moveTo>
                <a:cubicBezTo>
                  <a:pt x="5060" y="0"/>
                  <a:pt x="6520" y="1383"/>
                  <a:pt x="6520" y="3090"/>
                </a:cubicBezTo>
                <a:cubicBezTo>
                  <a:pt x="6520" y="4796"/>
                  <a:pt x="5060" y="6180"/>
                  <a:pt x="3260" y="6180"/>
                </a:cubicBezTo>
                <a:cubicBezTo>
                  <a:pt x="1459" y="6180"/>
                  <a:pt x="0" y="4796"/>
                  <a:pt x="0" y="3090"/>
                </a:cubicBezTo>
                <a:cubicBezTo>
                  <a:pt x="0" y="1383"/>
                  <a:pt x="1459" y="0"/>
                  <a:pt x="3260" y="0"/>
                </a:cubicBezTo>
                <a:close/>
              </a:path>
            </a:pathLst>
          </a:custGeom>
        </p:spPr>
      </p:pic>
      <p:sp>
        <p:nvSpPr>
          <p:cNvPr id="9" name="TextBox 8"/>
          <p:cNvSpPr txBox="1"/>
          <p:nvPr/>
        </p:nvSpPr>
        <p:spPr>
          <a:xfrm>
            <a:off x="-69215" y="5471814"/>
            <a:ext cx="12192000" cy="1229995"/>
          </a:xfrm>
          <a:prstGeom prst="rect">
            <a:avLst/>
          </a:prstGeom>
          <a:noFill/>
        </p:spPr>
        <p:txBody>
          <a:bodyPr wrap="square" lIns="91440" tIns="45720" rIns="91440" bIns="45720" rtlCol="0" anchor="t">
            <a:spAutoFit/>
          </a:bodyPr>
          <a:lstStyle/>
          <a:p>
            <a:pPr indent="0" algn="ctr" fontAlgn="auto">
              <a:lnSpc>
                <a:spcPct val="150000"/>
              </a:lnSpc>
            </a:pPr>
            <a:r>
              <a:rPr lang="en-SG" sz="1400" b="1">
                <a:solidFill>
                  <a:srgbClr val="173F7E"/>
                </a:solidFill>
              </a:rPr>
              <a:t>Dong Yuantong (A0292041N) | Gao Yunjia (A0295502E) | Li Qiuxian (A0297598X) </a:t>
            </a:r>
            <a:endParaRPr lang="en-SG" sz="1400" b="1">
              <a:solidFill>
                <a:srgbClr val="173F7E"/>
              </a:solidFill>
            </a:endParaRPr>
          </a:p>
          <a:p>
            <a:pPr indent="0" algn="ctr" fontAlgn="auto">
              <a:lnSpc>
                <a:spcPct val="150000"/>
              </a:lnSpc>
            </a:pPr>
            <a:r>
              <a:rPr lang="en-SG" sz="1400" b="1">
                <a:solidFill>
                  <a:srgbClr val="173F7E"/>
                </a:solidFill>
              </a:rPr>
              <a:t>Liu Weixuan (A0295682M)</a:t>
            </a:r>
            <a:r>
              <a:rPr lang="en-SG" sz="1400" b="1">
                <a:solidFill>
                  <a:srgbClr val="173F7E"/>
                </a:solidFill>
                <a:sym typeface="+mn-ea"/>
              </a:rPr>
              <a:t> |Zhao Lanting (A0297676A)</a:t>
            </a:r>
            <a:endParaRPr lang="en-SG" sz="1400" b="1">
              <a:solidFill>
                <a:srgbClr val="173F7E"/>
              </a:solidFill>
            </a:endParaRPr>
          </a:p>
          <a:p>
            <a:pPr algn="ctr"/>
            <a:endParaRPr lang="en-SG" sz="1400" b="1">
              <a:solidFill>
                <a:srgbClr val="173F7E"/>
              </a:solidFill>
            </a:endParaRPr>
          </a:p>
          <a:p>
            <a:pPr algn="ctr"/>
            <a:endParaRPr lang="en-SG" sz="1400" b="1">
              <a:solidFill>
                <a:srgbClr val="173F7E"/>
              </a:solidFill>
            </a:endParaRPr>
          </a:p>
        </p:txBody>
      </p:sp>
      <p:sp>
        <p:nvSpPr>
          <p:cNvPr id="3" name="文本框 2"/>
          <p:cNvSpPr txBox="1"/>
          <p:nvPr/>
        </p:nvSpPr>
        <p:spPr>
          <a:xfrm>
            <a:off x="3844290" y="4893310"/>
            <a:ext cx="4255135" cy="583565"/>
          </a:xfrm>
          <a:prstGeom prst="rect">
            <a:avLst/>
          </a:prstGeom>
          <a:noFill/>
        </p:spPr>
        <p:txBody>
          <a:bodyPr wrap="square" rtlCol="0">
            <a:spAutoFit/>
          </a:bodyPr>
          <a:p>
            <a:pPr algn="ctr"/>
            <a:r>
              <a:rPr lang="en-US" altLang="zh-CN" sz="3200" dirty="0" err="1" smtClean="0">
                <a:solidFill>
                  <a:schemeClr val="accent1"/>
                </a:solidFill>
                <a:effectLst>
                  <a:outerShdw blurRad="38100" dist="25400" dir="5400000" algn="ctr" rotWithShape="0">
                    <a:srgbClr val="6E747A">
                      <a:alpha val="43000"/>
                    </a:srgbClr>
                  </a:outerShdw>
                </a:effectLst>
                <a:latin typeface="汉仪元隆黑-105简" panose="00020600040101010101" charset="-122"/>
                <a:ea typeface="汉仪元隆黑-105简" panose="00020600040101010101" charset="-122"/>
              </a:rPr>
              <a:t>group 7</a:t>
            </a:r>
            <a:endParaRPr lang="en-US" altLang="zh-CN" sz="3200" dirty="0" err="1" smtClean="0">
              <a:solidFill>
                <a:schemeClr val="accent1"/>
              </a:solidFill>
              <a:effectLst>
                <a:outerShdw blurRad="38100" dist="25400" dir="5400000" algn="ctr" rotWithShape="0">
                  <a:srgbClr val="6E747A">
                    <a:alpha val="43000"/>
                  </a:srgbClr>
                </a:outerShdw>
              </a:effectLst>
              <a:latin typeface="汉仪元隆黑-105简" panose="00020600040101010101" charset="-122"/>
              <a:ea typeface="汉仪元隆黑-105简" panose="0002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Rectangle: Rounded Corners 5"/>
          <p:cNvSpPr/>
          <p:nvPr>
            <p:custDataLst>
              <p:tags r:id="rId2"/>
            </p:custDataLst>
          </p:nvPr>
        </p:nvSpPr>
        <p:spPr>
          <a:xfrm>
            <a:off x="1611728" y="1381779"/>
            <a:ext cx="3533538" cy="2310628"/>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8" name="Title 1"/>
          <p:cNvSpPr>
            <a:spLocks noGrp="1"/>
          </p:cNvSpPr>
          <p:nvPr/>
        </p:nvSpPr>
        <p:spPr>
          <a:xfrm>
            <a:off x="533403" y="354592"/>
            <a:ext cx="6994448" cy="936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dirty="0">
                <a:solidFill>
                  <a:srgbClr val="173F7E"/>
                </a:solidFill>
                <a:latin typeface="Arial Black" panose="020B0A04020102020204" pitchFamily="34" charset="0"/>
                <a:ea typeface="+mn-ea"/>
                <a:cs typeface="+mn-cs"/>
              </a:rPr>
              <a:t>Data Pre-processing</a:t>
            </a:r>
            <a:endParaRPr lang="en-US" dirty="0">
              <a:solidFill>
                <a:srgbClr val="173F7E"/>
              </a:solidFill>
              <a:latin typeface="Arial Black" panose="020B0A04020102020204" pitchFamily="34" charset="0"/>
              <a:ea typeface="+mn-ea"/>
              <a:cs typeface="+mn-cs"/>
            </a:endParaRPr>
          </a:p>
        </p:txBody>
      </p:sp>
      <p:sp>
        <p:nvSpPr>
          <p:cNvPr id="2" name="Rectangle: Rounded Corners 5"/>
          <p:cNvSpPr/>
          <p:nvPr>
            <p:custDataLst>
              <p:tags r:id="rId3"/>
            </p:custDataLst>
          </p:nvPr>
        </p:nvSpPr>
        <p:spPr>
          <a:xfrm>
            <a:off x="1611728" y="1381779"/>
            <a:ext cx="3533538" cy="2310628"/>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 name="Rectangle: Rounded Corners 5"/>
          <p:cNvSpPr/>
          <p:nvPr>
            <p:custDataLst>
              <p:tags r:id="rId4"/>
            </p:custDataLst>
          </p:nvPr>
        </p:nvSpPr>
        <p:spPr>
          <a:xfrm>
            <a:off x="6159795" y="3954072"/>
            <a:ext cx="3533538" cy="2310628"/>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 name="Rectangle: Rounded Corners 5"/>
          <p:cNvSpPr/>
          <p:nvPr>
            <p:custDataLst>
              <p:tags r:id="rId5"/>
            </p:custDataLst>
          </p:nvPr>
        </p:nvSpPr>
        <p:spPr>
          <a:xfrm>
            <a:off x="1611728" y="3954072"/>
            <a:ext cx="3533538" cy="2310628"/>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 name="Rectangle: Rounded Corners 5"/>
          <p:cNvSpPr/>
          <p:nvPr>
            <p:custDataLst>
              <p:tags r:id="rId6"/>
            </p:custDataLst>
          </p:nvPr>
        </p:nvSpPr>
        <p:spPr>
          <a:xfrm>
            <a:off x="6159795" y="1381779"/>
            <a:ext cx="3533538" cy="2310628"/>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9" name="文本框 8"/>
          <p:cNvSpPr txBox="1"/>
          <p:nvPr>
            <p:custDataLst>
              <p:tags r:id="rId7"/>
            </p:custDataLst>
          </p:nvPr>
        </p:nvSpPr>
        <p:spPr>
          <a:xfrm>
            <a:off x="1860698" y="1562986"/>
            <a:ext cx="2961167" cy="1754326"/>
          </a:xfrm>
          <a:prstGeom prst="rect">
            <a:avLst/>
          </a:prstGeom>
          <a:noFill/>
        </p:spPr>
        <p:txBody>
          <a:bodyPr wrap="square" rtlCol="0">
            <a:spAutoFit/>
          </a:bodyPr>
          <a:lstStyle/>
          <a:p>
            <a:r>
              <a:rPr lang="en-US" altLang="zh-CN" sz="1800" b="1" kern="100" dirty="0">
                <a:solidFill>
                  <a:srgbClr val="000000"/>
                </a:solidFill>
                <a:effectLst/>
                <a:ea typeface="Segoe UI" panose="020B0502040204020203" pitchFamily="34" charset="0"/>
              </a:rPr>
              <a:t>Manually labeling:</a:t>
            </a:r>
            <a:endParaRPr lang="en-US" altLang="zh-CN" sz="1800" b="1" kern="100" dirty="0">
              <a:solidFill>
                <a:srgbClr val="000000"/>
              </a:solidFill>
              <a:effectLst/>
              <a:ea typeface="Segoe UI" panose="020B0502040204020203" pitchFamily="34" charset="0"/>
            </a:endParaRPr>
          </a:p>
          <a:p>
            <a:endParaRPr lang="en-US" altLang="zh-CN" sz="1800" dirty="0">
              <a:solidFill>
                <a:srgbClr val="000000"/>
              </a:solidFill>
              <a:effectLst/>
              <a:latin typeface="Calibri" panose="020F0502020204030204" charset="0"/>
              <a:ea typeface="Segoe UI" panose="020B0502040204020203" pitchFamily="34" charset="0"/>
              <a:cs typeface="Calibri" panose="020F0502020204030204" charset="0"/>
            </a:endParaRPr>
          </a:p>
          <a:p>
            <a:r>
              <a:rPr lang="en-US" altLang="zh-CN" dirty="0">
                <a:solidFill>
                  <a:srgbClr val="000000"/>
                </a:solidFill>
                <a:latin typeface="Calibri" panose="020F0502020204030204" charset="0"/>
                <a:cs typeface="Calibri" panose="020F0502020204030204" charset="0"/>
              </a:rPr>
              <a:t>Labeled with </a:t>
            </a:r>
            <a:r>
              <a:rPr lang="en-US" altLang="zh-CN" sz="1800" kern="100" dirty="0">
                <a:solidFill>
                  <a:srgbClr val="000000"/>
                </a:solidFill>
                <a:effectLst/>
                <a:latin typeface="Calibri" panose="020F0502020204030204" charset="0"/>
                <a:ea typeface="Segoe UI" panose="020B0502040204020203" pitchFamily="34" charset="0"/>
              </a:rPr>
              <a:t>different user conditions and preferences (e.g. sports performance, uncomfortableness, etc.)</a:t>
            </a:r>
            <a:endParaRPr lang="zh-CN" altLang="en-US" dirty="0" err="1">
              <a:solidFill>
                <a:schemeClr val="tx1">
                  <a:lumMod val="75000"/>
                  <a:lumOff val="25000"/>
                </a:schemeClr>
              </a:solidFill>
            </a:endParaRPr>
          </a:p>
        </p:txBody>
      </p:sp>
      <p:sp>
        <p:nvSpPr>
          <p:cNvPr id="11" name="Rectangle: Rounded Corners 5"/>
          <p:cNvSpPr/>
          <p:nvPr>
            <p:custDataLst>
              <p:tags r:id="rId8"/>
            </p:custDataLst>
          </p:nvPr>
        </p:nvSpPr>
        <p:spPr>
          <a:xfrm>
            <a:off x="6159795" y="1381779"/>
            <a:ext cx="3533538" cy="2310628"/>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2" name="文本框 11"/>
          <p:cNvSpPr txBox="1"/>
          <p:nvPr>
            <p:custDataLst>
              <p:tags r:id="rId9"/>
            </p:custDataLst>
          </p:nvPr>
        </p:nvSpPr>
        <p:spPr>
          <a:xfrm>
            <a:off x="6408765" y="1562986"/>
            <a:ext cx="2961167" cy="2031325"/>
          </a:xfrm>
          <a:prstGeom prst="rect">
            <a:avLst/>
          </a:prstGeom>
          <a:noFill/>
        </p:spPr>
        <p:txBody>
          <a:bodyPr wrap="square" rtlCol="0">
            <a:spAutoFit/>
          </a:bodyPr>
          <a:lstStyle/>
          <a:p>
            <a:r>
              <a:rPr lang="en-US" altLang="zh-CN" sz="1800" b="1" kern="100" dirty="0">
                <a:solidFill>
                  <a:srgbClr val="000000"/>
                </a:solidFill>
                <a:effectLst/>
                <a:ea typeface="Segoe UI" panose="020B0502040204020203" pitchFamily="34" charset="0"/>
              </a:rPr>
              <a:t>Data Augmentation:</a:t>
            </a:r>
            <a:endParaRPr lang="en-US" altLang="zh-CN" sz="1800" b="1" kern="100" dirty="0">
              <a:solidFill>
                <a:srgbClr val="000000"/>
              </a:solidFill>
              <a:effectLst/>
              <a:ea typeface="Segoe UI" panose="020B0502040204020203" pitchFamily="34" charset="0"/>
            </a:endParaRPr>
          </a:p>
          <a:p>
            <a:endParaRPr lang="en-US" altLang="zh-CN" sz="1800" dirty="0">
              <a:solidFill>
                <a:srgbClr val="000000"/>
              </a:solidFill>
              <a:effectLst/>
              <a:latin typeface="Calibri" panose="020F0502020204030204" charset="0"/>
              <a:ea typeface="Segoe UI" panose="020B0502040204020203" pitchFamily="34" charset="0"/>
              <a:cs typeface="Calibri" panose="020F0502020204030204" charset="0"/>
            </a:endParaRPr>
          </a:p>
          <a:p>
            <a:r>
              <a:rPr lang="en-US" altLang="zh-CN" dirty="0">
                <a:solidFill>
                  <a:srgbClr val="000000"/>
                </a:solidFill>
                <a:latin typeface="Calibri" panose="020F0502020204030204" charset="0"/>
                <a:cs typeface="Calibri" panose="020F0502020204030204" charset="0"/>
              </a:rPr>
              <a:t>Augment the dataset by rotating, scaling, and flipping images to simulate various camera orientations and scenarios. </a:t>
            </a:r>
            <a:endParaRPr lang="zh-CN" altLang="en-US" dirty="0" err="1">
              <a:solidFill>
                <a:schemeClr val="tx1">
                  <a:lumMod val="75000"/>
                  <a:lumOff val="25000"/>
                </a:schemeClr>
              </a:solidFill>
            </a:endParaRPr>
          </a:p>
        </p:txBody>
      </p:sp>
      <p:sp>
        <p:nvSpPr>
          <p:cNvPr id="13" name="Rectangle: Rounded Corners 5"/>
          <p:cNvSpPr/>
          <p:nvPr>
            <p:custDataLst>
              <p:tags r:id="rId10"/>
            </p:custDataLst>
          </p:nvPr>
        </p:nvSpPr>
        <p:spPr>
          <a:xfrm>
            <a:off x="1611728" y="3954072"/>
            <a:ext cx="3533538" cy="2310628"/>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 name="文本框 13"/>
          <p:cNvSpPr txBox="1"/>
          <p:nvPr>
            <p:custDataLst>
              <p:tags r:id="rId11"/>
            </p:custDataLst>
          </p:nvPr>
        </p:nvSpPr>
        <p:spPr>
          <a:xfrm>
            <a:off x="1860698" y="4135279"/>
            <a:ext cx="2961167" cy="1754326"/>
          </a:xfrm>
          <a:prstGeom prst="rect">
            <a:avLst/>
          </a:prstGeom>
          <a:noFill/>
        </p:spPr>
        <p:txBody>
          <a:bodyPr wrap="square" rtlCol="0">
            <a:spAutoFit/>
          </a:bodyPr>
          <a:lstStyle/>
          <a:p>
            <a:r>
              <a:rPr lang="en-US" altLang="zh-CN" sz="1800" b="1" kern="100" dirty="0">
                <a:solidFill>
                  <a:srgbClr val="000000"/>
                </a:solidFill>
                <a:effectLst/>
                <a:ea typeface="Segoe UI" panose="020B0502040204020203" pitchFamily="34" charset="0"/>
              </a:rPr>
              <a:t>Key-point Detection:</a:t>
            </a:r>
            <a:endParaRPr lang="en-US" altLang="zh-CN" sz="1800" b="1" kern="100" dirty="0">
              <a:solidFill>
                <a:srgbClr val="000000"/>
              </a:solidFill>
              <a:effectLst/>
              <a:ea typeface="Segoe UI" panose="020B0502040204020203" pitchFamily="34" charset="0"/>
            </a:endParaRPr>
          </a:p>
          <a:p>
            <a:endParaRPr lang="en-US" altLang="zh-CN" sz="1800" dirty="0">
              <a:solidFill>
                <a:srgbClr val="000000"/>
              </a:solidFill>
              <a:effectLst/>
              <a:latin typeface="Calibri" panose="020F0502020204030204" charset="0"/>
              <a:ea typeface="Segoe UI" panose="020B0502040204020203" pitchFamily="34" charset="0"/>
              <a:cs typeface="Calibri" panose="020F0502020204030204" charset="0"/>
            </a:endParaRPr>
          </a:p>
          <a:p>
            <a:r>
              <a:rPr lang="en-US" altLang="zh-CN" sz="1800" kern="100" dirty="0">
                <a:solidFill>
                  <a:srgbClr val="000000"/>
                </a:solidFill>
                <a:effectLst/>
                <a:latin typeface="Calibri" panose="020F0502020204030204" charset="0"/>
                <a:ea typeface="Segoe UI" panose="020B0502040204020203" pitchFamily="34" charset="0"/>
              </a:rPr>
              <a:t>Each image or video frame will be annotated with key points representing major body joints.</a:t>
            </a:r>
            <a:endParaRPr lang="zh-CN" altLang="en-US" dirty="0" err="1">
              <a:solidFill>
                <a:schemeClr val="tx1">
                  <a:lumMod val="75000"/>
                  <a:lumOff val="25000"/>
                </a:schemeClr>
              </a:solidFill>
            </a:endParaRPr>
          </a:p>
        </p:txBody>
      </p:sp>
      <p:sp>
        <p:nvSpPr>
          <p:cNvPr id="15" name="Rectangle: Rounded Corners 5"/>
          <p:cNvSpPr/>
          <p:nvPr>
            <p:custDataLst>
              <p:tags r:id="rId12"/>
            </p:custDataLst>
          </p:nvPr>
        </p:nvSpPr>
        <p:spPr>
          <a:xfrm>
            <a:off x="6159795" y="3954072"/>
            <a:ext cx="3533538" cy="2310628"/>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6" name="文本框 15"/>
          <p:cNvSpPr txBox="1"/>
          <p:nvPr>
            <p:custDataLst>
              <p:tags r:id="rId13"/>
            </p:custDataLst>
          </p:nvPr>
        </p:nvSpPr>
        <p:spPr>
          <a:xfrm>
            <a:off x="6291807" y="4135279"/>
            <a:ext cx="3442300" cy="2031325"/>
          </a:xfrm>
          <a:prstGeom prst="rect">
            <a:avLst/>
          </a:prstGeom>
          <a:noFill/>
        </p:spPr>
        <p:txBody>
          <a:bodyPr wrap="square" rtlCol="0">
            <a:spAutoFit/>
          </a:bodyPr>
          <a:lstStyle/>
          <a:p>
            <a:r>
              <a:rPr lang="en-US" altLang="zh-CN" b="1" kern="100" dirty="0">
                <a:solidFill>
                  <a:srgbClr val="000000"/>
                </a:solidFill>
                <a:effectLst/>
                <a:ea typeface="Segoe UI" panose="020B0502040204020203" pitchFamily="34" charset="0"/>
              </a:rPr>
              <a:t>Training and Validation Splits:</a:t>
            </a:r>
            <a:endParaRPr lang="en-US" altLang="zh-CN" b="1" kern="100" dirty="0">
              <a:solidFill>
                <a:srgbClr val="000000"/>
              </a:solidFill>
              <a:effectLst/>
              <a:ea typeface="Segoe UI" panose="020B0502040204020203" pitchFamily="34" charset="0"/>
            </a:endParaRPr>
          </a:p>
          <a:p>
            <a:endParaRPr lang="en-US" altLang="zh-CN" dirty="0">
              <a:solidFill>
                <a:srgbClr val="000000"/>
              </a:solidFill>
              <a:latin typeface="Calibri" panose="020F0502020204030204" charset="0"/>
              <a:ea typeface="Segoe UI" panose="020B0502040204020203" pitchFamily="34" charset="0"/>
              <a:cs typeface="Calibri" panose="020F0502020204030204" charset="0"/>
            </a:endParaRPr>
          </a:p>
          <a:p>
            <a:r>
              <a:rPr lang="en-US" altLang="zh-CN" kern="100" dirty="0">
                <a:solidFill>
                  <a:srgbClr val="000000"/>
                </a:solidFill>
                <a:latin typeface="Calibri" panose="020F0502020204030204" charset="0"/>
                <a:ea typeface="Segoe UI" panose="020B0502040204020203" pitchFamily="34" charset="0"/>
              </a:rPr>
              <a:t>T</a:t>
            </a:r>
            <a:r>
              <a:rPr lang="en-US" altLang="zh-CN" sz="1800" kern="100" dirty="0">
                <a:solidFill>
                  <a:srgbClr val="000000"/>
                </a:solidFill>
                <a:effectLst/>
                <a:latin typeface="Calibri" panose="020F0502020204030204" charset="0"/>
                <a:ea typeface="Segoe UI" panose="020B0502040204020203" pitchFamily="34" charset="0"/>
              </a:rPr>
              <a:t>raining set will be used for model learning, while the validation set will help tune hyperparameters. The test set will evaluate the system’s final performance.</a:t>
            </a:r>
            <a:endParaRPr lang="zh-CN" altLang="en-US" dirty="0" err="1">
              <a:solidFill>
                <a:schemeClr val="tx1">
                  <a:lumMod val="75000"/>
                  <a:lumOff val="2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8" name="Title 1"/>
          <p:cNvSpPr>
            <a:spLocks noGrp="1"/>
          </p:cNvSpPr>
          <p:nvPr/>
        </p:nvSpPr>
        <p:spPr>
          <a:xfrm>
            <a:off x="533403" y="354592"/>
            <a:ext cx="6562341" cy="936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dirty="0">
                <a:solidFill>
                  <a:srgbClr val="173F7E"/>
                </a:solidFill>
                <a:latin typeface="Arial Black" panose="020B0A04020102020204" pitchFamily="34" charset="0"/>
                <a:ea typeface="+mn-ea"/>
                <a:cs typeface="+mn-cs"/>
              </a:rPr>
              <a:t>System Architecture</a:t>
            </a:r>
            <a:endParaRPr lang="en-US" dirty="0">
              <a:solidFill>
                <a:srgbClr val="173F7E"/>
              </a:solidFill>
              <a:latin typeface="Arial Black" panose="020B0A04020102020204" pitchFamily="34" charset="0"/>
              <a:ea typeface="+mn-ea"/>
              <a:cs typeface="+mn-cs"/>
            </a:endParaRPr>
          </a:p>
        </p:txBody>
      </p:sp>
      <p:cxnSp>
        <p:nvCxnSpPr>
          <p:cNvPr id="2" name="直接箭头连接符 1"/>
          <p:cNvCxnSpPr/>
          <p:nvPr/>
        </p:nvCxnSpPr>
        <p:spPr>
          <a:xfrm>
            <a:off x="763649" y="2614672"/>
            <a:ext cx="17007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圆角 2"/>
          <p:cNvSpPr/>
          <p:nvPr/>
        </p:nvSpPr>
        <p:spPr>
          <a:xfrm>
            <a:off x="2464424" y="2197866"/>
            <a:ext cx="1825352" cy="85188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sym typeface="+mn-ea"/>
              </a:rPr>
              <a:t>Yoga Pose Dataset Clustering</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sp>
        <p:nvSpPr>
          <p:cNvPr id="4" name="矩形: 圆角 3"/>
          <p:cNvSpPr/>
          <p:nvPr/>
        </p:nvSpPr>
        <p:spPr>
          <a:xfrm>
            <a:off x="2591388" y="5078976"/>
            <a:ext cx="1571424" cy="5770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sym typeface="+mn-ea"/>
              </a:rPr>
              <a:t>Yoga Pose Estimation</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375069" y="4951142"/>
            <a:ext cx="1664346" cy="376834"/>
          </a:xfrm>
          <a:prstGeom prst="rect">
            <a:avLst/>
          </a:prstGeom>
          <a:noFill/>
        </p:spPr>
        <p:txBody>
          <a:bodyPr wrap="square" rtlCol="0">
            <a:spAutoFit/>
          </a:bodyPr>
          <a:lstStyle/>
          <a:p>
            <a:pPr indent="0" algn="ctr" fontAlgn="auto">
              <a:lnSpc>
                <a:spcPct val="150000"/>
              </a:lnSpc>
            </a:pPr>
            <a:r>
              <a:rPr lang="en-US" altLang="zh-CN" sz="1400" dirty="0">
                <a:latin typeface="Times New Roman" panose="02020603050405020304" pitchFamily="18" charset="0"/>
                <a:cs typeface="Times New Roman" panose="02020603050405020304" pitchFamily="18" charset="0"/>
              </a:rPr>
              <a:t>User Photo Upload </a:t>
            </a:r>
            <a:endParaRPr lang="en-US" altLang="zh-CN" sz="14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491120" y="2130891"/>
            <a:ext cx="1973304" cy="376834"/>
          </a:xfrm>
          <a:prstGeom prst="rect">
            <a:avLst/>
          </a:prstGeom>
          <a:noFill/>
        </p:spPr>
        <p:txBody>
          <a:bodyPr wrap="square" rtlCol="0">
            <a:spAutoFit/>
          </a:bodyPr>
          <a:lstStyle/>
          <a:p>
            <a:pPr indent="0" algn="ctr" fontAlgn="auto">
              <a:lnSpc>
                <a:spcPct val="150000"/>
              </a:lnSpc>
            </a:pPr>
            <a:r>
              <a:rPr lang="en-US" altLang="zh-CN" sz="1400" dirty="0">
                <a:latin typeface="Times New Roman" panose="02020603050405020304" pitchFamily="18" charset="0"/>
                <a:cs typeface="Times New Roman" panose="02020603050405020304" pitchFamily="18" charset="0"/>
              </a:rPr>
              <a:t>Construct Pose Dataset</a:t>
            </a:r>
            <a:endParaRPr lang="en-US" altLang="zh-CN" sz="1400" dirty="0">
              <a:latin typeface="Times New Roman" panose="02020603050405020304" pitchFamily="18" charset="0"/>
              <a:cs typeface="Times New Roman" panose="02020603050405020304" pitchFamily="18" charset="0"/>
            </a:endParaRPr>
          </a:p>
        </p:txBody>
      </p:sp>
      <p:sp>
        <p:nvSpPr>
          <p:cNvPr id="10" name="圆角矩形 54"/>
          <p:cNvSpPr/>
          <p:nvPr/>
        </p:nvSpPr>
        <p:spPr>
          <a:xfrm>
            <a:off x="6268532" y="2718772"/>
            <a:ext cx="3168257" cy="251560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dirty="0">
              <a:latin typeface="Times New Roman" panose="02020603050405020304" pitchFamily="18" charset="0"/>
              <a:cs typeface="Times New Roman" panose="02020603050405020304" pitchFamily="18" charset="0"/>
            </a:endParaRPr>
          </a:p>
        </p:txBody>
      </p:sp>
      <p:sp>
        <p:nvSpPr>
          <p:cNvPr id="11" name="矩形: 圆角 34"/>
          <p:cNvSpPr/>
          <p:nvPr/>
        </p:nvSpPr>
        <p:spPr>
          <a:xfrm>
            <a:off x="6497313" y="4293544"/>
            <a:ext cx="1281902" cy="7602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Joint Angle Calculation</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12" name="矩形: 圆角 34"/>
          <p:cNvSpPr/>
          <p:nvPr/>
        </p:nvSpPr>
        <p:spPr>
          <a:xfrm>
            <a:off x="7929348" y="4288697"/>
            <a:ext cx="1281902" cy="7602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Relative Joint Positioning</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cxnSp>
        <p:nvCxnSpPr>
          <p:cNvPr id="13" name="直接连接符 12"/>
          <p:cNvCxnSpPr/>
          <p:nvPr/>
        </p:nvCxnSpPr>
        <p:spPr>
          <a:xfrm>
            <a:off x="6442868" y="5144777"/>
            <a:ext cx="0" cy="11134"/>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8456994" y="5136109"/>
            <a:ext cx="0" cy="11134"/>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469594" y="3115752"/>
            <a:ext cx="1" cy="8887"/>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8466456" y="2707638"/>
            <a:ext cx="0" cy="11134"/>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6463649" y="2707638"/>
            <a:ext cx="0" cy="11134"/>
          </a:xfrm>
          <a:prstGeom prst="line">
            <a:avLst/>
          </a:prstGeom>
        </p:spPr>
        <p:style>
          <a:lnRef idx="1">
            <a:schemeClr val="dk1"/>
          </a:lnRef>
          <a:fillRef idx="0">
            <a:schemeClr val="dk1"/>
          </a:fillRef>
          <a:effectRef idx="0">
            <a:schemeClr val="dk1"/>
          </a:effectRef>
          <a:fontRef idx="minor">
            <a:schemeClr val="tx1"/>
          </a:fontRef>
        </p:style>
      </p:cxnSp>
      <p:sp>
        <p:nvSpPr>
          <p:cNvPr id="18" name="矩形: 圆角 34"/>
          <p:cNvSpPr/>
          <p:nvPr/>
        </p:nvSpPr>
        <p:spPr>
          <a:xfrm>
            <a:off x="7929348" y="3443669"/>
            <a:ext cx="1281902" cy="7602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Overall Body Line Assessment</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19" name="矩形: 圆角 34"/>
          <p:cNvSpPr/>
          <p:nvPr/>
        </p:nvSpPr>
        <p:spPr>
          <a:xfrm>
            <a:off x="6497313" y="3443669"/>
            <a:ext cx="1281902" cy="7602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Symmetry Analysis</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cxnSp>
        <p:nvCxnSpPr>
          <p:cNvPr id="20" name="直接箭头连接符 19"/>
          <p:cNvCxnSpPr/>
          <p:nvPr/>
        </p:nvCxnSpPr>
        <p:spPr>
          <a:xfrm>
            <a:off x="763649" y="4018920"/>
            <a:ext cx="1674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圆角 20"/>
          <p:cNvSpPr/>
          <p:nvPr/>
        </p:nvSpPr>
        <p:spPr>
          <a:xfrm>
            <a:off x="10480247" y="3688068"/>
            <a:ext cx="1571424" cy="5770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sym typeface="+mn-ea"/>
              </a:rPr>
              <a:t>Feedback Generation</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sp>
        <p:nvSpPr>
          <p:cNvPr id="22" name="文本框 21"/>
          <p:cNvSpPr txBox="1"/>
          <p:nvPr/>
        </p:nvSpPr>
        <p:spPr>
          <a:xfrm>
            <a:off x="6665298" y="2787279"/>
            <a:ext cx="2320413" cy="923330"/>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Pose Comparison and </a:t>
            </a: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Error Analysis </a:t>
            </a:r>
            <a:endParaRPr lang="en-US" altLang="zh-CN" dirty="0">
              <a:latin typeface="Times New Roman" panose="02020603050405020304" pitchFamily="18" charset="0"/>
              <a:cs typeface="Times New Roman" panose="02020603050405020304" pitchFamily="18" charset="0"/>
            </a:endParaRPr>
          </a:p>
          <a:p>
            <a:endParaRPr lang="zh-CN" altLang="en-US" dirty="0"/>
          </a:p>
        </p:txBody>
      </p:sp>
      <p:sp>
        <p:nvSpPr>
          <p:cNvPr id="23" name="矩形: 圆角 22"/>
          <p:cNvSpPr/>
          <p:nvPr/>
        </p:nvSpPr>
        <p:spPr>
          <a:xfrm>
            <a:off x="2438017" y="3618681"/>
            <a:ext cx="1878166" cy="8004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sym typeface="+mn-ea"/>
              </a:rPr>
              <a:t>Yoga Pose Recommendation</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sp>
        <p:nvSpPr>
          <p:cNvPr id="24" name="文本框 23"/>
          <p:cNvSpPr txBox="1"/>
          <p:nvPr/>
        </p:nvSpPr>
        <p:spPr>
          <a:xfrm>
            <a:off x="343598" y="3630384"/>
            <a:ext cx="1664346" cy="376834"/>
          </a:xfrm>
          <a:prstGeom prst="rect">
            <a:avLst/>
          </a:prstGeom>
          <a:noFill/>
        </p:spPr>
        <p:txBody>
          <a:bodyPr wrap="square" rtlCol="0">
            <a:spAutoFit/>
          </a:bodyPr>
          <a:lstStyle/>
          <a:p>
            <a:pPr indent="0" algn="ctr" fontAlgn="auto">
              <a:lnSpc>
                <a:spcPct val="150000"/>
              </a:lnSpc>
            </a:pPr>
            <a:r>
              <a:rPr lang="en-US" altLang="zh-CN" sz="1400" dirty="0">
                <a:latin typeface="Times New Roman" panose="02020603050405020304" pitchFamily="18" charset="0"/>
                <a:cs typeface="Times New Roman" panose="02020603050405020304" pitchFamily="18" charset="0"/>
              </a:rPr>
              <a:t>User Info Input </a:t>
            </a:r>
            <a:endParaRPr lang="en-US" altLang="zh-CN" sz="1400" dirty="0">
              <a:latin typeface="Times New Roman" panose="02020603050405020304" pitchFamily="18" charset="0"/>
              <a:cs typeface="Times New Roman" panose="02020603050405020304" pitchFamily="18" charset="0"/>
            </a:endParaRPr>
          </a:p>
        </p:txBody>
      </p:sp>
      <p:cxnSp>
        <p:nvCxnSpPr>
          <p:cNvPr id="25" name="直接箭头连接符 24"/>
          <p:cNvCxnSpPr/>
          <p:nvPr/>
        </p:nvCxnSpPr>
        <p:spPr>
          <a:xfrm>
            <a:off x="806645" y="5367484"/>
            <a:ext cx="17847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 idx="2"/>
            <a:endCxn id="23" idx="0"/>
          </p:cNvCxnSpPr>
          <p:nvPr/>
        </p:nvCxnSpPr>
        <p:spPr>
          <a:xfrm>
            <a:off x="3377100" y="3049750"/>
            <a:ext cx="0" cy="568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3" idx="2"/>
            <a:endCxn id="4" idx="0"/>
          </p:cNvCxnSpPr>
          <p:nvPr/>
        </p:nvCxnSpPr>
        <p:spPr>
          <a:xfrm>
            <a:off x="3377100" y="4419160"/>
            <a:ext cx="0" cy="659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330644" y="4516488"/>
            <a:ext cx="1510025" cy="376834"/>
          </a:xfrm>
          <a:prstGeom prst="rect">
            <a:avLst/>
          </a:prstGeom>
          <a:noFill/>
        </p:spPr>
        <p:txBody>
          <a:bodyPr wrap="square" rtlCol="0">
            <a:spAutoFit/>
          </a:bodyPr>
          <a:lstStyle/>
          <a:p>
            <a:pPr indent="0" algn="ctr" fontAlgn="auto">
              <a:lnSpc>
                <a:spcPct val="150000"/>
              </a:lnSpc>
            </a:pPr>
            <a:r>
              <a:rPr lang="en-US" altLang="zh-CN" sz="1400" dirty="0">
                <a:latin typeface="Times New Roman" panose="02020603050405020304" pitchFamily="18" charset="0"/>
                <a:cs typeface="Times New Roman" panose="02020603050405020304" pitchFamily="18" charset="0"/>
              </a:rPr>
              <a:t>Recommend Pose</a:t>
            </a:r>
            <a:endParaRPr lang="en-US" altLang="zh-CN" sz="1400" dirty="0">
              <a:latin typeface="Times New Roman" panose="02020603050405020304" pitchFamily="18" charset="0"/>
              <a:cs typeface="Times New Roman" panose="02020603050405020304" pitchFamily="18" charset="0"/>
            </a:endParaRPr>
          </a:p>
        </p:txBody>
      </p:sp>
      <p:cxnSp>
        <p:nvCxnSpPr>
          <p:cNvPr id="29" name="直接连接符 28"/>
          <p:cNvCxnSpPr/>
          <p:nvPr/>
        </p:nvCxnSpPr>
        <p:spPr>
          <a:xfrm>
            <a:off x="4289776" y="2614672"/>
            <a:ext cx="726141" cy="0"/>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5015917" y="2614672"/>
            <a:ext cx="0" cy="2752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162812" y="5367484"/>
            <a:ext cx="853105" cy="0"/>
          </a:xfrm>
          <a:prstGeom prst="line">
            <a:avLst/>
          </a:prstGeom>
        </p:spPr>
        <p:style>
          <a:lnRef idx="1">
            <a:schemeClr val="dk1"/>
          </a:lnRef>
          <a:fillRef idx="0">
            <a:schemeClr val="dk1"/>
          </a:fillRef>
          <a:effectRef idx="0">
            <a:schemeClr val="dk1"/>
          </a:effectRef>
          <a:fontRef idx="minor">
            <a:schemeClr val="tx1"/>
          </a:fontRef>
        </p:style>
      </p:cxnSp>
      <p:cxnSp>
        <p:nvCxnSpPr>
          <p:cNvPr id="32" name="直接箭头连接符 31"/>
          <p:cNvCxnSpPr/>
          <p:nvPr/>
        </p:nvCxnSpPr>
        <p:spPr>
          <a:xfrm>
            <a:off x="5015917" y="3976577"/>
            <a:ext cx="125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0" idx="3"/>
            <a:endCxn id="21" idx="1"/>
          </p:cNvCxnSpPr>
          <p:nvPr/>
        </p:nvCxnSpPr>
        <p:spPr>
          <a:xfrm flipV="1">
            <a:off x="9436789" y="3976576"/>
            <a:ext cx="104345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278781" y="3539794"/>
            <a:ext cx="1799250" cy="27301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05017" y="5704059"/>
            <a:ext cx="1204451"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Front End</a:t>
            </a:r>
            <a:endParaRPr lang="zh-CN" altLang="en-US" b="1" dirty="0">
              <a:latin typeface="Times New Roman" panose="02020603050405020304" pitchFamily="18" charset="0"/>
              <a:cs typeface="Times New Roman" panose="02020603050405020304" pitchFamily="18" charset="0"/>
            </a:endParaRPr>
          </a:p>
        </p:txBody>
      </p:sp>
      <p:sp>
        <p:nvSpPr>
          <p:cNvPr id="36" name="右大括号 35"/>
          <p:cNvSpPr/>
          <p:nvPr/>
        </p:nvSpPr>
        <p:spPr>
          <a:xfrm rot="16200000">
            <a:off x="6761990" y="-2739267"/>
            <a:ext cx="650020" cy="8893270"/>
          </a:xfrm>
          <a:prstGeom prst="rightBrace">
            <a:avLst>
              <a:gd name="adj1" fmla="val 106527"/>
              <a:gd name="adj2" fmla="val 4944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p:cNvSpPr txBox="1"/>
          <p:nvPr/>
        </p:nvSpPr>
        <p:spPr>
          <a:xfrm>
            <a:off x="6396217" y="856852"/>
            <a:ext cx="1204451"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Back End</a:t>
            </a:r>
            <a:endParaRPr lang="zh-CN" altLang="en-US" b="1" dirty="0">
              <a:latin typeface="Times New Roman" panose="02020603050405020304" pitchFamily="18" charset="0"/>
              <a:cs typeface="Times New Roman" panose="02020603050405020304" pitchFamily="18" charset="0"/>
            </a:endParaRPr>
          </a:p>
        </p:txBody>
      </p:sp>
      <p:cxnSp>
        <p:nvCxnSpPr>
          <p:cNvPr id="38" name="连接符: 肘形 37"/>
          <p:cNvCxnSpPr>
            <a:stCxn id="21" idx="2"/>
            <a:endCxn id="34" idx="2"/>
          </p:cNvCxnSpPr>
          <p:nvPr/>
        </p:nvCxnSpPr>
        <p:spPr>
          <a:xfrm rot="5400000">
            <a:off x="5219750" y="223741"/>
            <a:ext cx="2004867" cy="10087553"/>
          </a:xfrm>
          <a:prstGeom prst="bentConnector3">
            <a:avLst>
              <a:gd name="adj1" fmla="val 11140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6645" y="4265084"/>
            <a:ext cx="16313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962862" y="4197850"/>
            <a:ext cx="1664346" cy="376834"/>
          </a:xfrm>
          <a:prstGeom prst="rect">
            <a:avLst/>
          </a:prstGeom>
          <a:noFill/>
        </p:spPr>
        <p:txBody>
          <a:bodyPr wrap="square" rtlCol="0">
            <a:spAutoFit/>
          </a:bodyPr>
          <a:lstStyle/>
          <a:p>
            <a:pPr indent="0" algn="ctr" fontAlgn="auto">
              <a:lnSpc>
                <a:spcPct val="150000"/>
              </a:lnSpc>
            </a:pPr>
            <a:r>
              <a:rPr lang="en-US" altLang="zh-CN" sz="1400" dirty="0">
                <a:latin typeface="Times New Roman" panose="02020603050405020304" pitchFamily="18" charset="0"/>
                <a:cs typeface="Times New Roman" panose="02020603050405020304" pitchFamily="18" charset="0"/>
              </a:rPr>
              <a:t>Recommend Pose</a:t>
            </a:r>
            <a:endParaRPr lang="en-US" altLang="zh-C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图片 4" descr="8fc17a045e51347f50abc35cb2cbd92"/>
          <p:cNvPicPr>
            <a:picLocks noChangeAspect="1"/>
          </p:cNvPicPr>
          <p:nvPr/>
        </p:nvPicPr>
        <p:blipFill>
          <a:blip r:embed="rId2"/>
          <a:stretch>
            <a:fillRect/>
          </a:stretch>
        </p:blipFill>
        <p:spPr>
          <a:xfrm>
            <a:off x="669290" y="1746885"/>
            <a:ext cx="7010400" cy="4445000"/>
          </a:xfrm>
          <a:prstGeom prst="rect">
            <a:avLst/>
          </a:prstGeom>
        </p:spPr>
      </p:pic>
      <p:sp>
        <p:nvSpPr>
          <p:cNvPr id="16" name="Rectangle: Rounded Corners 5"/>
          <p:cNvSpPr/>
          <p:nvPr/>
        </p:nvSpPr>
        <p:spPr>
          <a:xfrm>
            <a:off x="7861300" y="1670050"/>
            <a:ext cx="4123055" cy="4485640"/>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8" name="Title 1"/>
          <p:cNvSpPr>
            <a:spLocks noGrp="1"/>
          </p:cNvSpPr>
          <p:nvPr/>
        </p:nvSpPr>
        <p:spPr>
          <a:xfrm>
            <a:off x="533403" y="354592"/>
            <a:ext cx="6562341" cy="936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a:solidFill>
                  <a:srgbClr val="173F7E"/>
                </a:solidFill>
                <a:latin typeface="Arial Black" panose="020B0A04020102020204" pitchFamily="34" charset="0"/>
                <a:ea typeface="+mn-ea"/>
                <a:cs typeface="+mn-cs"/>
              </a:rPr>
              <a:t>Module Design</a:t>
            </a:r>
            <a:endParaRPr lang="en-US">
              <a:solidFill>
                <a:srgbClr val="173F7E"/>
              </a:solidFill>
              <a:latin typeface="Arial Black" panose="020B0A04020102020204" pitchFamily="34" charset="0"/>
              <a:ea typeface="+mn-ea"/>
              <a:cs typeface="+mn-cs"/>
            </a:endParaRPr>
          </a:p>
        </p:txBody>
      </p:sp>
      <p:sp>
        <p:nvSpPr>
          <p:cNvPr id="13" name="Title 1"/>
          <p:cNvSpPr>
            <a:spLocks noGrp="1"/>
          </p:cNvSpPr>
          <p:nvPr/>
        </p:nvSpPr>
        <p:spPr>
          <a:xfrm>
            <a:off x="669290" y="1141730"/>
            <a:ext cx="8638540" cy="810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altLang="en-SG" sz="2400">
                <a:sym typeface="+mn-ea"/>
              </a:rPr>
              <a:t>User Information Collection and Interaction Module</a:t>
            </a:r>
            <a:endParaRPr lang="zh-CN" altLang="en-US" sz="2400" dirty="0" err="1">
              <a:solidFill>
                <a:schemeClr val="tx1">
                  <a:lumMod val="75000"/>
                  <a:lumOff val="25000"/>
                </a:schemeClr>
              </a:solidFill>
            </a:endParaRPr>
          </a:p>
          <a:p>
            <a:endParaRPr lang="en-US" altLang="en-SG" sz="2400">
              <a:solidFill>
                <a:srgbClr val="173F7E"/>
              </a:solidFill>
              <a:sym typeface="+mn-ea"/>
            </a:endParaRPr>
          </a:p>
        </p:txBody>
      </p:sp>
      <p:sp>
        <p:nvSpPr>
          <p:cNvPr id="15" name="TextBox 8"/>
          <p:cNvSpPr txBox="1"/>
          <p:nvPr/>
        </p:nvSpPr>
        <p:spPr>
          <a:xfrm>
            <a:off x="1572895" y="6155690"/>
            <a:ext cx="3894455"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400" b="1">
                <a:solidFill>
                  <a:schemeClr val="tx1"/>
                </a:solidFill>
                <a:latin typeface="等线" panose="02010600030101010101" charset="-122"/>
                <a:ea typeface="等线" panose="02010600030101010101" charset="-122"/>
              </a:rPr>
              <a:t>Yoga Master Chat Interface Example</a:t>
            </a:r>
            <a:endParaRPr lang="en-US" sz="1400" b="1">
              <a:solidFill>
                <a:schemeClr val="tx1"/>
              </a:solidFill>
              <a:latin typeface="等线" panose="02010600030101010101" charset="-122"/>
              <a:ea typeface="等线" panose="02010600030101010101" charset="-122"/>
            </a:endParaRPr>
          </a:p>
        </p:txBody>
      </p:sp>
      <p:sp>
        <p:nvSpPr>
          <p:cNvPr id="9" name="TextBox 8"/>
          <p:cNvSpPr txBox="1"/>
          <p:nvPr/>
        </p:nvSpPr>
        <p:spPr>
          <a:xfrm>
            <a:off x="1468755" y="3090545"/>
            <a:ext cx="3823970" cy="1092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indent="0" fontAlgn="auto">
              <a:lnSpc>
                <a:spcPts val="1780"/>
              </a:lnSpc>
            </a:pPr>
            <a:r>
              <a:rPr lang="en-US" sz="1400" b="1" dirty="0">
                <a:solidFill>
                  <a:srgbClr val="173F7E"/>
                </a:solidFill>
              </a:rPr>
              <a:t>collecting: </a:t>
            </a:r>
            <a:endParaRPr lang="en-US" sz="1400" b="1" dirty="0">
              <a:solidFill>
                <a:srgbClr val="173F7E"/>
              </a:solidFill>
            </a:endParaRPr>
          </a:p>
          <a:p>
            <a:pPr indent="0" fontAlgn="auto">
              <a:lnSpc>
                <a:spcPts val="1780"/>
              </a:lnSpc>
            </a:pPr>
            <a:r>
              <a:rPr lang="en-US" sz="1400" b="1" dirty="0">
                <a:solidFill>
                  <a:srgbClr val="173F7E"/>
                </a:solidFill>
              </a:rPr>
              <a:t>basic personal information, </a:t>
            </a:r>
            <a:endParaRPr lang="en-US" sz="1400" b="1" dirty="0">
              <a:solidFill>
                <a:srgbClr val="173F7E"/>
              </a:solidFill>
            </a:endParaRPr>
          </a:p>
          <a:p>
            <a:pPr indent="0" fontAlgn="auto">
              <a:lnSpc>
                <a:spcPts val="1780"/>
              </a:lnSpc>
            </a:pPr>
            <a:r>
              <a:rPr lang="en-US" sz="1400" b="1" dirty="0">
                <a:solidFill>
                  <a:srgbClr val="173F7E"/>
                </a:solidFill>
              </a:rPr>
              <a:t>health conditions, </a:t>
            </a:r>
            <a:endParaRPr lang="en-US" sz="1400" b="1" dirty="0">
              <a:solidFill>
                <a:srgbClr val="173F7E"/>
              </a:solidFill>
            </a:endParaRPr>
          </a:p>
          <a:p>
            <a:pPr indent="0" fontAlgn="auto">
              <a:lnSpc>
                <a:spcPts val="1780"/>
              </a:lnSpc>
            </a:pPr>
            <a:r>
              <a:rPr lang="en-US" sz="1400" b="1" dirty="0">
                <a:solidFill>
                  <a:srgbClr val="173F7E"/>
                </a:solidFill>
              </a:rPr>
              <a:t>and yoga goals</a:t>
            </a:r>
            <a:endParaRPr lang="en-US" sz="1400" b="1" dirty="0">
              <a:solidFill>
                <a:srgbClr val="173F7E"/>
              </a:solidFill>
            </a:endParaRPr>
          </a:p>
        </p:txBody>
      </p:sp>
      <p:cxnSp>
        <p:nvCxnSpPr>
          <p:cNvPr id="10" name="直接箭头连接符 9"/>
          <p:cNvCxnSpPr>
            <a:stCxn id="12" idx="1"/>
          </p:cNvCxnSpPr>
          <p:nvPr/>
        </p:nvCxnSpPr>
        <p:spPr>
          <a:xfrm flipH="1">
            <a:off x="3876040" y="3161665"/>
            <a:ext cx="767715" cy="324485"/>
          </a:xfrm>
          <a:prstGeom prst="straightConnector1">
            <a:avLst/>
          </a:prstGeom>
          <a:ln w="31750" cap="rnd">
            <a:solidFill>
              <a:schemeClr val="accent1"/>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12" name="TextBox 8"/>
          <p:cNvSpPr txBox="1"/>
          <p:nvPr/>
        </p:nvSpPr>
        <p:spPr>
          <a:xfrm>
            <a:off x="4643755" y="2802255"/>
            <a:ext cx="1815465" cy="718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indent="0" fontAlgn="auto">
              <a:lnSpc>
                <a:spcPts val="1780"/>
              </a:lnSpc>
            </a:pPr>
            <a:r>
              <a:rPr lang="en-US" sz="1400" b="1">
                <a:solidFill>
                  <a:srgbClr val="173F7E"/>
                </a:solidFill>
              </a:rPr>
              <a:t>age, gender, height, </a:t>
            </a:r>
            <a:endParaRPr lang="en-US" sz="1400" b="1">
              <a:solidFill>
                <a:srgbClr val="173F7E"/>
              </a:solidFill>
            </a:endParaRPr>
          </a:p>
          <a:p>
            <a:pPr indent="0" fontAlgn="auto">
              <a:lnSpc>
                <a:spcPts val="1780"/>
              </a:lnSpc>
            </a:pPr>
            <a:r>
              <a:rPr lang="en-US" sz="1400" b="1">
                <a:solidFill>
                  <a:srgbClr val="173F7E"/>
                </a:solidFill>
              </a:rPr>
              <a:t>and weight</a:t>
            </a:r>
            <a:endParaRPr lang="en-US" sz="1400" b="1">
              <a:solidFill>
                <a:srgbClr val="173F7E"/>
              </a:solidFill>
            </a:endParaRPr>
          </a:p>
        </p:txBody>
      </p:sp>
      <p:sp>
        <p:nvSpPr>
          <p:cNvPr id="14" name="Content Placeholder 2"/>
          <p:cNvSpPr>
            <a:spLocks noGrp="1"/>
          </p:cNvSpPr>
          <p:nvPr>
            <p:ph sz="quarter" idx="14"/>
          </p:nvPr>
        </p:nvSpPr>
        <p:spPr>
          <a:xfrm>
            <a:off x="7745095" y="1670050"/>
            <a:ext cx="4149090" cy="4013200"/>
          </a:xfrm>
        </p:spPr>
        <p:txBody>
          <a:bodyPr vert="horz" lIns="91440" tIns="45720" rIns="91440" bIns="45720" rtlCol="0" anchor="t">
            <a:noAutofit/>
          </a:bodyPr>
          <a:lstStyle/>
          <a:p>
            <a:pPr marL="356870" indent="-356870">
              <a:lnSpc>
                <a:spcPct val="120000"/>
              </a:lnSpc>
            </a:pPr>
            <a:r>
              <a:rPr lang="en-US" sz="1500" b="1" u="sng" dirty="0">
                <a:solidFill>
                  <a:srgbClr val="404040"/>
                </a:solidFill>
                <a:latin typeface="Aptos ExtraBold" panose="020F0502020204030204" pitchFamily="34" charset="0"/>
                <a:cs typeface="+mn-cs"/>
              </a:rPr>
              <a:t>Intelligent Dialogue Guide: </a:t>
            </a:r>
            <a:r>
              <a:rPr lang="en-US" sz="1500" b="1" dirty="0">
                <a:solidFill>
                  <a:srgbClr val="404040"/>
                </a:solidFill>
                <a:latin typeface="Aptos ExtraBold" panose="020F0502020204030204" pitchFamily="34" charset="0"/>
                <a:cs typeface="+mn-cs"/>
              </a:rPr>
              <a:t> Interact with the user via NLP to collect basic information, such as age, gender, height, and weight.</a:t>
            </a:r>
            <a:endParaRPr lang="en-US" sz="1500" b="1" dirty="0">
              <a:solidFill>
                <a:srgbClr val="404040"/>
              </a:solidFill>
              <a:latin typeface="Aptos ExtraBold" panose="020F0502020204030204" pitchFamily="34" charset="0"/>
              <a:cs typeface="+mn-cs"/>
            </a:endParaRPr>
          </a:p>
          <a:p>
            <a:pPr marL="356870" indent="-356870">
              <a:lnSpc>
                <a:spcPct val="120000"/>
              </a:lnSpc>
            </a:pPr>
            <a:r>
              <a:rPr lang="en-US" sz="1500" b="1" u="sng" dirty="0">
                <a:solidFill>
                  <a:srgbClr val="404040"/>
                </a:solidFill>
                <a:latin typeface="Aptos ExtraBold" panose="020F0502020204030204" pitchFamily="34" charset="0"/>
                <a:cs typeface="+mn-cs"/>
              </a:rPr>
              <a:t>Health Condition and Yoga Level Assessment: </a:t>
            </a:r>
            <a:r>
              <a:rPr lang="en-US" sz="1500" b="1" dirty="0">
                <a:solidFill>
                  <a:srgbClr val="404040"/>
                </a:solidFill>
                <a:latin typeface="Aptos ExtraBold" panose="020F0502020204030204" pitchFamily="34" charset="0"/>
                <a:cs typeface="+mn-cs"/>
              </a:rPr>
              <a:t>Ask about the user’s health conditions (e.g., back pain, knee problems) and yoga experience level during the interaction. Then generate a health assessment report.</a:t>
            </a:r>
            <a:endParaRPr lang="en-US" sz="1500" b="1" dirty="0">
              <a:solidFill>
                <a:srgbClr val="404040"/>
              </a:solidFill>
              <a:latin typeface="Aptos ExtraBold" panose="020F0502020204030204" pitchFamily="34" charset="0"/>
              <a:cs typeface="+mn-cs"/>
            </a:endParaRPr>
          </a:p>
          <a:p>
            <a:pPr marL="356870" indent="-356870" algn="l">
              <a:lnSpc>
                <a:spcPct val="120000"/>
              </a:lnSpc>
              <a:buClrTx/>
              <a:buSzTx/>
            </a:pPr>
            <a:r>
              <a:rPr lang="en-US" sz="1500" b="1" u="sng" dirty="0">
                <a:solidFill>
                  <a:srgbClr val="404040"/>
                </a:solidFill>
                <a:latin typeface="Aptos ExtraBold" panose="020F0502020204030204" pitchFamily="34" charset="0"/>
                <a:cs typeface="+mn-cs"/>
              </a:rPr>
              <a:t>Personalized Goal Setting: </a:t>
            </a:r>
            <a:r>
              <a:rPr lang="en-US" sz="1500" b="1" dirty="0">
                <a:solidFill>
                  <a:srgbClr val="404040"/>
                </a:solidFill>
                <a:latin typeface="Aptos ExtraBold" panose="020F0502020204030204" pitchFamily="34" charset="0"/>
                <a:cs typeface="+mn-cs"/>
              </a:rPr>
              <a:t>Inquires about the user’s specific yoga goals, such as stress relief, core strength improvement, or flexibility enhancement.</a:t>
            </a:r>
            <a:endParaRPr lang="en-US" sz="1500" b="1" dirty="0">
              <a:solidFill>
                <a:srgbClr val="404040"/>
              </a:solidFill>
              <a:latin typeface="Aptos ExtraBold" panose="020F0502020204030204" pitchFamily="34" charset="0"/>
              <a:cs typeface="+mn-cs"/>
            </a:endParaRPr>
          </a:p>
          <a:p>
            <a:pPr marL="356870" indent="-356870" algn="l">
              <a:lnSpc>
                <a:spcPct val="120000"/>
              </a:lnSpc>
              <a:buClrTx/>
              <a:buSzTx/>
            </a:pPr>
            <a:r>
              <a:rPr lang="en-US" sz="1500" b="1" u="sng" dirty="0">
                <a:solidFill>
                  <a:srgbClr val="404040"/>
                </a:solidFill>
                <a:latin typeface="Aptos ExtraBold" panose="020F0502020204030204" pitchFamily="34" charset="0"/>
                <a:cs typeface="+mn-cs"/>
              </a:rPr>
              <a:t>Data Storage and Management</a:t>
            </a:r>
            <a:endParaRPr lang="en-US" sz="1500" b="1" u="sng" dirty="0">
              <a:solidFill>
                <a:srgbClr val="404040"/>
              </a:solidFill>
              <a:latin typeface="Aptos ExtraBold" panose="020F0502020204030204" pitchFamily="34" charset="0"/>
              <a:cs typeface="+mn-cs"/>
            </a:endParaRPr>
          </a:p>
        </p:txBody>
      </p:sp>
      <p:sp>
        <p:nvSpPr>
          <p:cNvPr id="17" name="TextBox 8"/>
          <p:cNvSpPr txBox="1"/>
          <p:nvPr/>
        </p:nvSpPr>
        <p:spPr>
          <a:xfrm>
            <a:off x="4539615" y="3695065"/>
            <a:ext cx="1815465" cy="718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indent="0" fontAlgn="auto">
              <a:lnSpc>
                <a:spcPts val="1780"/>
              </a:lnSpc>
            </a:pPr>
            <a:r>
              <a:rPr lang="en-US" sz="1400" b="1">
                <a:solidFill>
                  <a:srgbClr val="173F7E"/>
                </a:solidFill>
                <a:sym typeface="+mn-ea"/>
              </a:rPr>
              <a:t>health assessment report and yoga level</a:t>
            </a:r>
            <a:endParaRPr lang="en-US" sz="1400" b="1">
              <a:solidFill>
                <a:srgbClr val="173F7E"/>
              </a:solidFill>
            </a:endParaRPr>
          </a:p>
        </p:txBody>
      </p:sp>
      <p:cxnSp>
        <p:nvCxnSpPr>
          <p:cNvPr id="18" name="直接箭头连接符 17"/>
          <p:cNvCxnSpPr>
            <a:endCxn id="17" idx="1"/>
          </p:cNvCxnSpPr>
          <p:nvPr/>
        </p:nvCxnSpPr>
        <p:spPr>
          <a:xfrm>
            <a:off x="3206115" y="3890010"/>
            <a:ext cx="1333500" cy="164465"/>
          </a:xfrm>
          <a:prstGeom prst="straightConnector1">
            <a:avLst/>
          </a:prstGeom>
          <a:ln w="31750" cap="rnd">
            <a:solidFill>
              <a:schemeClr val="accent1"/>
            </a:solidFill>
            <a:prstDash val="sysDot"/>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pic>
        <p:nvPicPr>
          <p:cNvPr id="2" name="图片 2" descr="IMG_256"/>
          <p:cNvPicPr>
            <a:picLocks noChangeAspect="1"/>
          </p:cNvPicPr>
          <p:nvPr/>
        </p:nvPicPr>
        <p:blipFill>
          <a:blip r:embed="rId2"/>
          <a:stretch>
            <a:fillRect/>
          </a:stretch>
        </p:blipFill>
        <p:spPr>
          <a:xfrm>
            <a:off x="576580" y="1752600"/>
            <a:ext cx="6779895" cy="3896360"/>
          </a:xfrm>
          <a:prstGeom prst="rect">
            <a:avLst/>
          </a:prstGeom>
          <a:noFill/>
          <a:ln w="9525">
            <a:noFill/>
          </a:ln>
        </p:spPr>
      </p:pic>
      <p:sp>
        <p:nvSpPr>
          <p:cNvPr id="15" name="TextBox 8"/>
          <p:cNvSpPr txBox="1"/>
          <p:nvPr/>
        </p:nvSpPr>
        <p:spPr>
          <a:xfrm>
            <a:off x="187325" y="678815"/>
            <a:ext cx="11029950" cy="7404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sz="3200" b="1">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Yoga Master Pose Recommendation System Flowchart</a:t>
            </a:r>
            <a:r>
              <a:rPr lang="zh-CN" altLang="en-US" sz="3200" b="1">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a:t>
            </a:r>
            <a:endParaRPr lang="zh-CN" altLang="en-US" sz="3200" b="1">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endParaRPr>
          </a:p>
        </p:txBody>
      </p:sp>
      <p:sp>
        <p:nvSpPr>
          <p:cNvPr id="3" name="文本框 2"/>
          <p:cNvSpPr txBox="1"/>
          <p:nvPr/>
        </p:nvSpPr>
        <p:spPr>
          <a:xfrm>
            <a:off x="7503160" y="1349375"/>
            <a:ext cx="4507865" cy="488251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lstStyle/>
          <a:p>
            <a:r>
              <a:rPr lang="en-US" sz="1600" b="1" dirty="0">
                <a:solidFill>
                  <a:srgbClr val="404040"/>
                </a:solidFill>
                <a:latin typeface="Aptos ExtraBold" panose="020F0502020204030204" pitchFamily="34" charset="0"/>
              </a:rPr>
              <a:t>·User Input: </a:t>
            </a:r>
            <a:r>
              <a:rPr lang="en-US" sz="1600" dirty="0">
                <a:solidFill>
                  <a:srgbClr val="404040"/>
                </a:solidFill>
                <a:latin typeface="Aptos ExtraBold" panose="020F0502020204030204" pitchFamily="34" charset="0"/>
              </a:rPr>
              <a:t>Users provide information for personalized recommendations.</a:t>
            </a:r>
            <a:endParaRPr lang="en-US" sz="1600" dirty="0">
              <a:solidFill>
                <a:srgbClr val="404040"/>
              </a:solidFill>
              <a:latin typeface="Aptos ExtraBold" panose="020F0502020204030204" pitchFamily="34" charset="0"/>
            </a:endParaRPr>
          </a:p>
          <a:p>
            <a:endParaRPr lang="en-US" sz="1600" dirty="0">
              <a:solidFill>
                <a:srgbClr val="404040"/>
              </a:solidFill>
              <a:latin typeface="Aptos ExtraBold" panose="020F0502020204030204" pitchFamily="34" charset="0"/>
            </a:endParaRPr>
          </a:p>
          <a:p>
            <a:r>
              <a:rPr lang="en-US" sz="1600" b="1" dirty="0">
                <a:solidFill>
                  <a:srgbClr val="404040"/>
                </a:solidFill>
                <a:latin typeface="Aptos ExtraBold" panose="020F0502020204030204" pitchFamily="34" charset="0"/>
              </a:rPr>
              <a:t>·Text Preprocessing: </a:t>
            </a:r>
            <a:r>
              <a:rPr lang="en-US" sz="1600" dirty="0">
                <a:solidFill>
                  <a:srgbClr val="404040"/>
                </a:solidFill>
                <a:latin typeface="Aptos ExtraBold" panose="020F0502020204030204" pitchFamily="34" charset="0"/>
              </a:rPr>
              <a:t>Input data is cleaned and standardized for consistency.</a:t>
            </a:r>
            <a:endParaRPr lang="en-US" sz="1600" dirty="0">
              <a:solidFill>
                <a:srgbClr val="404040"/>
              </a:solidFill>
              <a:latin typeface="Aptos ExtraBold" panose="020F0502020204030204" pitchFamily="34" charset="0"/>
            </a:endParaRPr>
          </a:p>
          <a:p>
            <a:endParaRPr lang="en-US" sz="1600" dirty="0">
              <a:solidFill>
                <a:srgbClr val="404040"/>
              </a:solidFill>
              <a:latin typeface="Aptos ExtraBold" panose="020F0502020204030204" pitchFamily="34" charset="0"/>
            </a:endParaRPr>
          </a:p>
          <a:p>
            <a:r>
              <a:rPr lang="en-US" sz="1600" b="1" dirty="0">
                <a:solidFill>
                  <a:srgbClr val="404040"/>
                </a:solidFill>
                <a:latin typeface="Aptos ExtraBold" panose="020F0502020204030204" pitchFamily="34" charset="0"/>
              </a:rPr>
              <a:t>·Query Understanding: </a:t>
            </a:r>
            <a:r>
              <a:rPr lang="en-US" sz="1600" dirty="0">
                <a:solidFill>
                  <a:srgbClr val="404040"/>
                </a:solidFill>
                <a:latin typeface="Aptos ExtraBold" panose="020F0502020204030204" pitchFamily="34" charset="0"/>
              </a:rPr>
              <a:t>The system extracts key elements from user input to identify needs.</a:t>
            </a:r>
            <a:endParaRPr lang="en-US" sz="1600" dirty="0">
              <a:solidFill>
                <a:srgbClr val="404040"/>
              </a:solidFill>
              <a:latin typeface="Aptos ExtraBold" panose="020F0502020204030204" pitchFamily="34" charset="0"/>
            </a:endParaRPr>
          </a:p>
          <a:p>
            <a:endParaRPr lang="en-US" sz="1600" dirty="0">
              <a:solidFill>
                <a:srgbClr val="404040"/>
              </a:solidFill>
              <a:latin typeface="Aptos ExtraBold" panose="020F0502020204030204" pitchFamily="34" charset="0"/>
            </a:endParaRPr>
          </a:p>
          <a:p>
            <a:r>
              <a:rPr lang="en-US" sz="1600" b="1" dirty="0">
                <a:solidFill>
                  <a:srgbClr val="404040"/>
                </a:solidFill>
                <a:latin typeface="Aptos ExtraBold" panose="020F0502020204030204" pitchFamily="34" charset="0"/>
              </a:rPr>
              <a:t>·User Profile Analysis: </a:t>
            </a:r>
            <a:r>
              <a:rPr lang="en-US" sz="1600" dirty="0">
                <a:solidFill>
                  <a:srgbClr val="404040"/>
                </a:solidFill>
                <a:latin typeface="Aptos ExtraBold" panose="020F0502020204030204" pitchFamily="34" charset="0"/>
              </a:rPr>
              <a:t>User profiles are analyzed to gain insights into preferences.</a:t>
            </a:r>
            <a:endParaRPr lang="en-US" sz="1600" dirty="0">
              <a:solidFill>
                <a:srgbClr val="404040"/>
              </a:solidFill>
              <a:latin typeface="Aptos ExtraBold" panose="020F0502020204030204" pitchFamily="34" charset="0"/>
            </a:endParaRPr>
          </a:p>
          <a:p>
            <a:endParaRPr lang="en-US" sz="1600" dirty="0">
              <a:solidFill>
                <a:srgbClr val="404040"/>
              </a:solidFill>
              <a:latin typeface="Aptos ExtraBold" panose="020F0502020204030204" pitchFamily="34" charset="0"/>
            </a:endParaRPr>
          </a:p>
          <a:p>
            <a:r>
              <a:rPr lang="en-US" sz="1600" b="1" dirty="0">
                <a:solidFill>
                  <a:srgbClr val="404040"/>
                </a:solidFill>
                <a:latin typeface="Aptos ExtraBold" panose="020F0502020204030204" pitchFamily="34" charset="0"/>
              </a:rPr>
              <a:t>·Recommendation Engine: </a:t>
            </a:r>
            <a:r>
              <a:rPr lang="en-US" sz="1600" dirty="0">
                <a:solidFill>
                  <a:srgbClr val="404040"/>
                </a:solidFill>
                <a:latin typeface="Aptos ExtraBold" panose="020F0502020204030204" pitchFamily="34" charset="0"/>
              </a:rPr>
              <a:t>Matches user needs with suitable yoga poses from a database.</a:t>
            </a:r>
            <a:endParaRPr lang="en-US" sz="1600" dirty="0">
              <a:solidFill>
                <a:srgbClr val="404040"/>
              </a:solidFill>
              <a:latin typeface="Aptos ExtraBold" panose="020F0502020204030204" pitchFamily="34" charset="0"/>
            </a:endParaRPr>
          </a:p>
          <a:p>
            <a:endParaRPr lang="en-US" sz="1600" dirty="0">
              <a:solidFill>
                <a:srgbClr val="404040"/>
              </a:solidFill>
              <a:latin typeface="Aptos ExtraBold" panose="020F0502020204030204" pitchFamily="34" charset="0"/>
            </a:endParaRPr>
          </a:p>
          <a:p>
            <a:r>
              <a:rPr lang="en-US" sz="1600" b="1" dirty="0">
                <a:solidFill>
                  <a:srgbClr val="404040"/>
                </a:solidFill>
                <a:latin typeface="Aptos ExtraBold" panose="020F0502020204030204" pitchFamily="34" charset="0"/>
              </a:rPr>
              <a:t>·Personalized Suggestions: </a:t>
            </a:r>
            <a:r>
              <a:rPr lang="en-US" sz="1600" dirty="0">
                <a:solidFill>
                  <a:srgbClr val="404040"/>
                </a:solidFill>
                <a:latin typeface="Aptos ExtraBold" panose="020F0502020204030204" pitchFamily="34" charset="0"/>
              </a:rPr>
              <a:t>Delivers tailored recommendations to guide users toward appropriate poses.</a:t>
            </a:r>
            <a:endParaRPr lang="en-US" sz="1600" dirty="0">
              <a:solidFill>
                <a:srgbClr val="404040"/>
              </a:solidFill>
              <a:latin typeface="Aptos ExtraBold" panose="020F0502020204030204" pitchFamily="34" charset="0"/>
            </a:endParaRPr>
          </a:p>
          <a:p>
            <a:endParaRPr lang="en-US" sz="1600" dirty="0">
              <a:solidFill>
                <a:srgbClr val="404040"/>
              </a:solidFill>
              <a:latin typeface="Aptos ExtraBold"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图片 7" descr="预混料生产工艺流程图"/>
          <p:cNvPicPr>
            <a:picLocks noChangeAspect="1"/>
          </p:cNvPicPr>
          <p:nvPr/>
        </p:nvPicPr>
        <p:blipFill>
          <a:blip r:embed="rId2"/>
          <a:stretch>
            <a:fillRect/>
          </a:stretch>
        </p:blipFill>
        <p:spPr>
          <a:xfrm>
            <a:off x="438150" y="1259840"/>
            <a:ext cx="7030085" cy="4629150"/>
          </a:xfrm>
          <a:prstGeom prst="rect">
            <a:avLst/>
          </a:prstGeom>
        </p:spPr>
      </p:pic>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13" name="Title 1"/>
          <p:cNvSpPr>
            <a:spLocks noGrp="1"/>
          </p:cNvSpPr>
          <p:nvPr/>
        </p:nvSpPr>
        <p:spPr>
          <a:xfrm>
            <a:off x="438150" y="598805"/>
            <a:ext cx="8638540" cy="810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gn="l">
              <a:buClrTx/>
              <a:buSzTx/>
              <a:buFontTx/>
            </a:pPr>
            <a:r>
              <a:rPr lang="en-US" altLang="en-SG" sz="2400" dirty="0"/>
              <a:t>Personalized Yoga Posture Recommendations</a:t>
            </a:r>
            <a:endParaRPr lang="en-US" altLang="en-SG" sz="2400" dirty="0"/>
          </a:p>
        </p:txBody>
      </p:sp>
      <p:sp>
        <p:nvSpPr>
          <p:cNvPr id="15" name="TextBox 8"/>
          <p:cNvSpPr txBox="1"/>
          <p:nvPr/>
        </p:nvSpPr>
        <p:spPr>
          <a:xfrm>
            <a:off x="883285" y="5800090"/>
            <a:ext cx="6355080"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400" b="1">
                <a:solidFill>
                  <a:schemeClr val="tx1"/>
                </a:solidFill>
                <a:latin typeface="等线" panose="02010600030101010101" charset="-122"/>
                <a:ea typeface="等线" panose="02010600030101010101" charset="-122"/>
              </a:rPr>
              <a:t>Recommendation System Using Content-Based and Collaborative Filtering</a:t>
            </a:r>
            <a:endParaRPr lang="en-US" sz="1400" b="1">
              <a:solidFill>
                <a:schemeClr val="tx1"/>
              </a:solidFill>
              <a:latin typeface="等线" panose="02010600030101010101" charset="-122"/>
              <a:ea typeface="等线" panose="02010600030101010101" charset="-122"/>
            </a:endParaRPr>
          </a:p>
        </p:txBody>
      </p:sp>
      <p:sp>
        <p:nvSpPr>
          <p:cNvPr id="14" name="Content Placeholder 2"/>
          <p:cNvSpPr>
            <a:spLocks noGrp="1"/>
          </p:cNvSpPr>
          <p:nvPr>
            <p:ph sz="quarter" idx="14"/>
          </p:nvPr>
        </p:nvSpPr>
        <p:spPr>
          <a:xfrm>
            <a:off x="7646035" y="1805305"/>
            <a:ext cx="4436745" cy="3538220"/>
          </a:xfrm>
        </p:spPr>
        <p:txBody>
          <a:bodyPr vert="horz" lIns="91440" tIns="45720" rIns="91440" bIns="45720" rtlCol="0" anchor="t">
            <a:noAutofit/>
          </a:bodyPr>
          <a:lstStyle/>
          <a:p>
            <a:pPr marL="0" indent="0">
              <a:lnSpc>
                <a:spcPct val="120000"/>
              </a:lnSpc>
              <a:buNone/>
            </a:pPr>
            <a:r>
              <a:rPr lang="en-US" sz="1600" b="1" dirty="0">
                <a:solidFill>
                  <a:srgbClr val="404040"/>
                </a:solidFill>
                <a:latin typeface="Aptos ExtraBold" panose="020F0502020204030204" pitchFamily="34" charset="0"/>
                <a:cs typeface="+mn-cs"/>
              </a:rPr>
              <a:t>Main recommendation algorithms</a:t>
            </a:r>
            <a:endParaRPr lang="en-US" sz="1600" b="1" dirty="0">
              <a:solidFill>
                <a:srgbClr val="404040"/>
              </a:solidFill>
              <a:latin typeface="Aptos ExtraBold" panose="020F0502020204030204" pitchFamily="34" charset="0"/>
              <a:cs typeface="+mn-cs"/>
            </a:endParaRPr>
          </a:p>
          <a:p>
            <a:pPr marL="356870" indent="-356870" algn="l">
              <a:lnSpc>
                <a:spcPct val="120000"/>
              </a:lnSpc>
              <a:buClrTx/>
              <a:buSzTx/>
            </a:pPr>
            <a:r>
              <a:rPr lang="en-US" sz="1600" b="1" u="sng" dirty="0">
                <a:solidFill>
                  <a:srgbClr val="404040"/>
                </a:solidFill>
                <a:latin typeface="Aptos ExtraBold" panose="020F0502020204030204" pitchFamily="34" charset="0"/>
                <a:cs typeface="+mn-cs"/>
              </a:rPr>
              <a:t>Content-Based Recommendation Algorithm: </a:t>
            </a:r>
            <a:r>
              <a:rPr lang="en-US" sz="1600" b="1" dirty="0">
                <a:solidFill>
                  <a:srgbClr val="404040"/>
                </a:solidFill>
                <a:latin typeface="Aptos ExtraBold" panose="020F0502020204030204" pitchFamily="34" charset="0"/>
                <a:cs typeface="+mn-cs"/>
              </a:rPr>
              <a:t>This algorithm recommends postures based on the user’s historical practice data and health information (e.g., back pain or knee problems). For instance, if the user has back issues, the system will recommend back-friendly poses.</a:t>
            </a:r>
            <a:endParaRPr lang="en-US" sz="1600" b="1" dirty="0">
              <a:solidFill>
                <a:srgbClr val="404040"/>
              </a:solidFill>
              <a:latin typeface="Aptos ExtraBold" panose="020F0502020204030204" pitchFamily="34" charset="0"/>
              <a:cs typeface="+mn-cs"/>
            </a:endParaRPr>
          </a:p>
          <a:p>
            <a:pPr marL="356870" indent="-356870">
              <a:lnSpc>
                <a:spcPct val="120000"/>
              </a:lnSpc>
            </a:pPr>
            <a:r>
              <a:rPr lang="en-US" sz="1600" b="1" u="sng" dirty="0">
                <a:solidFill>
                  <a:srgbClr val="404040"/>
                </a:solidFill>
                <a:latin typeface="Aptos ExtraBold" panose="020F0502020204030204" pitchFamily="34" charset="0"/>
                <a:cs typeface="+mn-cs"/>
              </a:rPr>
              <a:t>Collaborative Filtering Algorithm: </a:t>
            </a:r>
            <a:r>
              <a:rPr lang="en-US" sz="1600" b="1" dirty="0">
                <a:solidFill>
                  <a:srgbClr val="404040"/>
                </a:solidFill>
                <a:latin typeface="Aptos ExtraBold" panose="020F0502020204030204" pitchFamily="34" charset="0"/>
                <a:cs typeface="+mn-cs"/>
              </a:rPr>
              <a:t>This algorithm analyzes practice data from users with similar health conditions and goals, recommending commonly practiced postures by those users.</a:t>
            </a:r>
            <a:endParaRPr lang="en-US" sz="1600" b="1" u="sng" dirty="0">
              <a:solidFill>
                <a:srgbClr val="404040"/>
              </a:solidFill>
              <a:latin typeface="Aptos ExtraBold" panose="020F0502020204030204" pitchFamily="34" charset="0"/>
              <a:cs typeface="+mn-cs"/>
            </a:endParaRPr>
          </a:p>
          <a:p>
            <a:pPr marL="356870" indent="-356870">
              <a:lnSpc>
                <a:spcPct val="120000"/>
              </a:lnSpc>
            </a:pPr>
            <a:endParaRPr lang="en-US" sz="1600" b="1" u="sng" dirty="0">
              <a:solidFill>
                <a:srgbClr val="404040"/>
              </a:solidFill>
              <a:latin typeface="Aptos ExtraBold" panose="020F0502020204030204" pitchFamily="34" charset="0"/>
              <a:cs typeface="+mn-cs"/>
            </a:endParaRPr>
          </a:p>
        </p:txBody>
      </p:sp>
      <p:sp>
        <p:nvSpPr>
          <p:cNvPr id="4" name="TextBox 2"/>
          <p:cNvSpPr txBox="1"/>
          <p:nvPr/>
        </p:nvSpPr>
        <p:spPr>
          <a:xfrm>
            <a:off x="7238124" y="1110244"/>
            <a:ext cx="4461934" cy="773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spcBef>
                <a:spcPts val="1000"/>
              </a:spcBef>
            </a:pPr>
            <a:r>
              <a:rPr lang="en-US" b="1">
                <a:solidFill>
                  <a:srgbClr val="173F7E"/>
                </a:solidFill>
                <a:latin typeface="Aptos ExtraBold" panose="020F0502020204030204" pitchFamily="34" charset="0"/>
              </a:rPr>
              <a:t>Health Conditions</a:t>
            </a:r>
            <a:endParaRPr lang="en-US" b="1">
              <a:solidFill>
                <a:srgbClr val="173F7E"/>
              </a:solidFill>
              <a:latin typeface="Aptos ExtraBold" panose="020F0502020204030204" pitchFamily="34" charset="0"/>
            </a:endParaRPr>
          </a:p>
          <a:p>
            <a:pPr algn="ctr">
              <a:spcBef>
                <a:spcPts val="1000"/>
              </a:spcBef>
            </a:pPr>
            <a:r>
              <a:rPr lang="en-US" b="1">
                <a:solidFill>
                  <a:srgbClr val="173F7E"/>
                </a:solidFill>
                <a:latin typeface="Aptos ExtraBold" panose="020F0502020204030204" pitchFamily="34" charset="0"/>
              </a:rPr>
              <a:t>Personal Goals</a:t>
            </a:r>
            <a:endParaRPr lang="en-US" b="1">
              <a:solidFill>
                <a:srgbClr val="173F7E"/>
              </a:solidFill>
              <a:latin typeface="Aptos ExtraBold"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13" name="Title 1"/>
          <p:cNvSpPr>
            <a:spLocks noGrp="1"/>
          </p:cNvSpPr>
          <p:nvPr/>
        </p:nvSpPr>
        <p:spPr>
          <a:xfrm>
            <a:off x="438150" y="598805"/>
            <a:ext cx="8638540" cy="810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gn="l">
              <a:buClrTx/>
              <a:buSzTx/>
              <a:buFontTx/>
            </a:pPr>
            <a:r>
              <a:rPr lang="en-US" altLang="en-SG" sz="2400" dirty="0"/>
              <a:t>Yoga Pose Estimation</a:t>
            </a:r>
            <a:endParaRPr lang="en-US" altLang="en-SG" sz="2400" dirty="0"/>
          </a:p>
        </p:txBody>
      </p:sp>
      <p:grpSp>
        <p:nvGrpSpPr>
          <p:cNvPr id="2" name="组合 1"/>
          <p:cNvGrpSpPr/>
          <p:nvPr/>
        </p:nvGrpSpPr>
        <p:grpSpPr>
          <a:xfrm>
            <a:off x="430530" y="1539875"/>
            <a:ext cx="11330940" cy="3180715"/>
            <a:chOff x="332" y="3205"/>
            <a:chExt cx="17844" cy="5009"/>
          </a:xfrm>
        </p:grpSpPr>
        <p:cxnSp>
          <p:nvCxnSpPr>
            <p:cNvPr id="8" name="直接箭头连接符 7"/>
            <p:cNvCxnSpPr/>
            <p:nvPr/>
          </p:nvCxnSpPr>
          <p:spPr>
            <a:xfrm>
              <a:off x="976" y="3949"/>
              <a:ext cx="24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976" y="7425"/>
              <a:ext cx="24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圆角 9"/>
            <p:cNvSpPr/>
            <p:nvPr/>
          </p:nvSpPr>
          <p:spPr>
            <a:xfrm>
              <a:off x="3432" y="3265"/>
              <a:ext cx="2868" cy="14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sym typeface="+mn-ea"/>
                </a:rPr>
                <a:t>Yoga Pose Dataset Clustering</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sp>
          <p:nvSpPr>
            <p:cNvPr id="3" name="矩形: 圆角 12"/>
            <p:cNvSpPr/>
            <p:nvPr/>
          </p:nvSpPr>
          <p:spPr>
            <a:xfrm>
              <a:off x="3432" y="6681"/>
              <a:ext cx="2868" cy="14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sym typeface="+mn-ea"/>
                </a:rPr>
                <a:t>Yoga Pose Estimation</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sp>
          <p:nvSpPr>
            <p:cNvPr id="11" name="文本框 10"/>
            <p:cNvSpPr txBox="1"/>
            <p:nvPr/>
          </p:nvSpPr>
          <p:spPr>
            <a:xfrm>
              <a:off x="817" y="6757"/>
              <a:ext cx="2615" cy="593"/>
            </a:xfrm>
            <a:prstGeom prst="rect">
              <a:avLst/>
            </a:prstGeom>
            <a:noFill/>
          </p:spPr>
          <p:txBody>
            <a:bodyPr wrap="square" rtlCol="0">
              <a:spAutoFit/>
            </a:bodyPr>
            <a:lstStyle/>
            <a:p>
              <a:pPr indent="0" algn="ctr" fontAlgn="auto">
                <a:lnSpc>
                  <a:spcPct val="150000"/>
                </a:lnSpc>
              </a:pPr>
              <a:r>
                <a:rPr lang="en-US" altLang="zh-CN" sz="1400" dirty="0">
                  <a:latin typeface="Times New Roman" panose="02020603050405020304" pitchFamily="18" charset="0"/>
                  <a:cs typeface="Times New Roman" panose="02020603050405020304" pitchFamily="18" charset="0"/>
                </a:rPr>
                <a:t>User Photo Upload </a:t>
              </a:r>
              <a:endParaRPr lang="en-US" altLang="zh-CN" sz="1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32" y="3205"/>
              <a:ext cx="3100" cy="593"/>
            </a:xfrm>
            <a:prstGeom prst="rect">
              <a:avLst/>
            </a:prstGeom>
            <a:noFill/>
          </p:spPr>
          <p:txBody>
            <a:bodyPr wrap="square" rtlCol="0">
              <a:spAutoFit/>
            </a:bodyPr>
            <a:lstStyle/>
            <a:p>
              <a:pPr indent="0" algn="ctr" fontAlgn="auto">
                <a:lnSpc>
                  <a:spcPct val="150000"/>
                </a:lnSpc>
              </a:pPr>
              <a:r>
                <a:rPr lang="en-US" altLang="zh-CN" sz="1400" dirty="0">
                  <a:latin typeface="Times New Roman" panose="02020603050405020304" pitchFamily="18" charset="0"/>
                  <a:cs typeface="Times New Roman" panose="02020603050405020304" pitchFamily="18" charset="0"/>
                </a:rPr>
                <a:t>Construct Pose Dataset</a:t>
              </a:r>
              <a:endParaRPr lang="en-US" altLang="zh-CN" sz="1400" dirty="0">
                <a:latin typeface="Times New Roman" panose="02020603050405020304" pitchFamily="18" charset="0"/>
                <a:cs typeface="Times New Roman" panose="02020603050405020304" pitchFamily="18" charset="0"/>
              </a:endParaRPr>
            </a:p>
          </p:txBody>
        </p:sp>
        <p:cxnSp>
          <p:nvCxnSpPr>
            <p:cNvPr id="16" name="直接连接符 15"/>
            <p:cNvCxnSpPr/>
            <p:nvPr/>
          </p:nvCxnSpPr>
          <p:spPr>
            <a:xfrm>
              <a:off x="6300" y="3942"/>
              <a:ext cx="790" cy="0"/>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7091" y="3942"/>
              <a:ext cx="0" cy="35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091" y="5773"/>
              <a:ext cx="12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圆角矩形 54"/>
            <p:cNvSpPr/>
            <p:nvPr/>
          </p:nvSpPr>
          <p:spPr>
            <a:xfrm>
              <a:off x="8329" y="3310"/>
              <a:ext cx="5701" cy="490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ltLang="zh-CN" dirty="0">
                  <a:latin typeface="Times New Roman" panose="02020603050405020304" pitchFamily="18" charset="0"/>
                  <a:cs typeface="Times New Roman" panose="02020603050405020304" pitchFamily="18" charset="0"/>
                </a:rPr>
                <a:t>Pose Comparison and </a:t>
              </a: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Error Analysis </a:t>
              </a:r>
              <a:endParaRPr lang="en-US" altLang="zh-CN" dirty="0">
                <a:latin typeface="Times New Roman" panose="02020603050405020304" pitchFamily="18" charset="0"/>
                <a:cs typeface="Times New Roman" panose="02020603050405020304" pitchFamily="18" charset="0"/>
              </a:endParaRPr>
            </a:p>
          </p:txBody>
        </p:sp>
        <p:cxnSp>
          <p:nvCxnSpPr>
            <p:cNvPr id="25" name="直接连接符 24"/>
            <p:cNvCxnSpPr/>
            <p:nvPr/>
          </p:nvCxnSpPr>
          <p:spPr>
            <a:xfrm>
              <a:off x="6300" y="7495"/>
              <a:ext cx="79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flipV="1">
              <a:off x="14062" y="5782"/>
              <a:ext cx="12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15308" y="5029"/>
              <a:ext cx="2868" cy="14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sym typeface="+mn-ea"/>
                </a:rPr>
                <a:t>Feedback Generation</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grpSp>
          <p:nvGrpSpPr>
            <p:cNvPr id="18" name="组合 17"/>
            <p:cNvGrpSpPr/>
            <p:nvPr/>
          </p:nvGrpSpPr>
          <p:grpSpPr>
            <a:xfrm>
              <a:off x="9019" y="4685"/>
              <a:ext cx="4322" cy="3256"/>
              <a:chOff x="11146" y="3835"/>
              <a:chExt cx="4322" cy="3256"/>
            </a:xfrm>
          </p:grpSpPr>
          <p:sp>
            <p:nvSpPr>
              <p:cNvPr id="19" name="矩形: 圆角 34"/>
              <p:cNvSpPr/>
              <p:nvPr/>
            </p:nvSpPr>
            <p:spPr>
              <a:xfrm>
                <a:off x="11146" y="3835"/>
                <a:ext cx="4322" cy="62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Joint Angle Calculation</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21" name="矩形: 圆角 34"/>
              <p:cNvSpPr/>
              <p:nvPr/>
            </p:nvSpPr>
            <p:spPr>
              <a:xfrm>
                <a:off x="11146" y="4711"/>
                <a:ext cx="4322" cy="62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Relative Joint Positioning</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23" name="矩形: 圆角 34"/>
              <p:cNvSpPr/>
              <p:nvPr/>
            </p:nvSpPr>
            <p:spPr>
              <a:xfrm>
                <a:off x="11146" y="5587"/>
                <a:ext cx="4322" cy="62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Symmetry Analysis</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24" name="矩形: 圆角 34"/>
              <p:cNvSpPr/>
              <p:nvPr/>
            </p:nvSpPr>
            <p:spPr>
              <a:xfrm>
                <a:off x="11146" y="6463"/>
                <a:ext cx="4322" cy="62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Overall Body Line Assessment</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grpSp>
      </p:grpSp>
      <p:sp>
        <p:nvSpPr>
          <p:cNvPr id="26" name="文本框 25"/>
          <p:cNvSpPr txBox="1"/>
          <p:nvPr/>
        </p:nvSpPr>
        <p:spPr>
          <a:xfrm>
            <a:off x="839470" y="5105400"/>
            <a:ext cx="10452735" cy="829945"/>
          </a:xfrm>
          <a:prstGeom prst="rect">
            <a:avLst/>
          </a:prstGeom>
        </p:spPr>
        <p:txBody>
          <a:bodyPr wrap="square">
            <a:spAutoFit/>
          </a:bodyPr>
          <a:lstStyle/>
          <a:p>
            <a:pPr algn="l" defTabSz="266700" fontAlgn="base"/>
            <a:r>
              <a:rPr lang="en-US" sz="1600" b="1" dirty="0">
                <a:solidFill>
                  <a:srgbClr val="404040"/>
                </a:solidFill>
                <a:latin typeface="Aptos ExtraBold" panose="020F0502020204030204" pitchFamily="34" charset="0"/>
              </a:rPr>
              <a:t>The Pose Assessment Module is primarily responsible for detecting and identifying body key points from the photos uploaded by users. By comparing the detected poses with standard yoga poses, the module evaluates the correctness of the user's posture.</a:t>
            </a:r>
            <a:endParaRPr lang="en-US" sz="1600" b="1" dirty="0">
              <a:solidFill>
                <a:srgbClr val="404040"/>
              </a:solidFill>
              <a:latin typeface="Aptos ExtraBold"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13" name="Title 1"/>
          <p:cNvSpPr>
            <a:spLocks noGrp="1"/>
          </p:cNvSpPr>
          <p:nvPr/>
        </p:nvSpPr>
        <p:spPr>
          <a:xfrm>
            <a:off x="438150" y="466725"/>
            <a:ext cx="8638540" cy="810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gn="l">
              <a:buClrTx/>
              <a:buSzTx/>
              <a:buFontTx/>
            </a:pPr>
            <a:r>
              <a:rPr lang="en-US" altLang="en-SG" sz="2400" dirty="0"/>
              <a:t>Yoga Pose Estimation</a:t>
            </a:r>
            <a:endParaRPr lang="en-US" altLang="en-SG" sz="2400" dirty="0"/>
          </a:p>
        </p:txBody>
      </p:sp>
      <p:sp>
        <p:nvSpPr>
          <p:cNvPr id="4" name="文本框 3"/>
          <p:cNvSpPr txBox="1"/>
          <p:nvPr/>
        </p:nvSpPr>
        <p:spPr>
          <a:xfrm>
            <a:off x="438150" y="1088678"/>
            <a:ext cx="9318567" cy="423545"/>
          </a:xfrm>
          <a:prstGeom prst="rect">
            <a:avLst/>
          </a:prstGeom>
          <a:noFill/>
        </p:spPr>
        <p:txBody>
          <a:bodyPr wrap="square" rtlCol="0">
            <a:spAutoFit/>
          </a:bodyPr>
          <a:lstStyle/>
          <a:p>
            <a:pPr>
              <a:lnSpc>
                <a:spcPct val="90000"/>
              </a:lnSpc>
              <a:spcBef>
                <a:spcPct val="0"/>
              </a:spcBef>
            </a:pPr>
            <a:r>
              <a:rPr lang="en-US" altLang="zh-CN" sz="2400" b="1" dirty="0">
                <a:solidFill>
                  <a:srgbClr val="0288D1"/>
                </a:solidFill>
                <a:latin typeface="+mj-lt"/>
                <a:ea typeface="+mj-ea"/>
                <a:cs typeface="Arial" panose="020B0604020202020204" pitchFamily="34" charset="0"/>
              </a:rPr>
              <a:t>Step 1. Use Yolo11 to Extract Key Points from the Dataset </a:t>
            </a:r>
            <a:endParaRPr lang="en-US" altLang="zh-CN" sz="2400" b="1" dirty="0">
              <a:solidFill>
                <a:srgbClr val="0288D1"/>
              </a:solidFill>
              <a:latin typeface="+mj-lt"/>
              <a:ea typeface="+mj-ea"/>
              <a:cs typeface="Arial" panose="020B0604020202020204" pitchFamily="34" charset="0"/>
            </a:endParaRPr>
          </a:p>
        </p:txBody>
      </p:sp>
      <p:sp>
        <p:nvSpPr>
          <p:cNvPr id="36" name="文本框 35"/>
          <p:cNvSpPr txBox="1"/>
          <p:nvPr/>
        </p:nvSpPr>
        <p:spPr>
          <a:xfrm>
            <a:off x="6103620" y="2571115"/>
            <a:ext cx="5161915" cy="2799715"/>
          </a:xfrm>
          <a:prstGeom prst="rect">
            <a:avLst/>
          </a:prstGeom>
          <a:noFill/>
        </p:spPr>
        <p:txBody>
          <a:bodyPr wrap="square" rtlCol="0">
            <a:spAutoFit/>
          </a:bodyPr>
          <a:lstStyle/>
          <a:p>
            <a:endParaRPr lang="en-US" altLang="zh-CN" b="1" dirty="0">
              <a:solidFill>
                <a:schemeClr val="tx1">
                  <a:lumMod val="75000"/>
                  <a:lumOff val="25000"/>
                </a:schemeClr>
              </a:solidFill>
            </a:endParaRPr>
          </a:p>
          <a:p>
            <a:pPr indent="0">
              <a:buNone/>
            </a:pPr>
            <a:r>
              <a:rPr lang="en-US" altLang="zh-CN" sz="2000" dirty="0">
                <a:solidFill>
                  <a:schemeClr val="tx1">
                    <a:lumMod val="75000"/>
                    <a:lumOff val="25000"/>
                  </a:schemeClr>
                </a:solidFill>
              </a:rPr>
              <a:t>Accurate detection with 17 key-points</a:t>
            </a:r>
            <a:endParaRPr lang="en-US" altLang="zh-CN" sz="2000" dirty="0">
              <a:solidFill>
                <a:schemeClr val="tx1">
                  <a:lumMod val="75000"/>
                  <a:lumOff val="25000"/>
                </a:schemeClr>
              </a:solidFill>
            </a:endParaRPr>
          </a:p>
          <a:p>
            <a:pPr indent="0">
              <a:buNone/>
            </a:pPr>
            <a:endParaRPr lang="en-US" altLang="zh-CN" sz="2000" dirty="0">
              <a:solidFill>
                <a:schemeClr val="tx1">
                  <a:lumMod val="75000"/>
                  <a:lumOff val="25000"/>
                </a:schemeClr>
              </a:solidFill>
            </a:endParaRPr>
          </a:p>
          <a:p>
            <a:pPr indent="0">
              <a:buNone/>
            </a:pPr>
            <a:r>
              <a:rPr lang="en-US" altLang="zh-CN" sz="2000" dirty="0">
                <a:solidFill>
                  <a:schemeClr val="tx1">
                    <a:lumMod val="75000"/>
                    <a:lumOff val="25000"/>
                  </a:schemeClr>
                </a:solidFill>
              </a:rPr>
              <a:t>Real-time capability</a:t>
            </a:r>
            <a:endParaRPr lang="en-US" altLang="zh-CN" sz="2000" dirty="0">
              <a:solidFill>
                <a:schemeClr val="tx1">
                  <a:lumMod val="75000"/>
                  <a:lumOff val="25000"/>
                </a:schemeClr>
              </a:solidFill>
            </a:endParaRPr>
          </a:p>
          <a:p>
            <a:pPr indent="0">
              <a:buNone/>
            </a:pPr>
            <a:endParaRPr lang="en-US" altLang="zh-CN" sz="2000" dirty="0">
              <a:solidFill>
                <a:schemeClr val="tx1">
                  <a:lumMod val="75000"/>
                  <a:lumOff val="25000"/>
                </a:schemeClr>
              </a:solidFill>
            </a:endParaRPr>
          </a:p>
          <a:p>
            <a:pPr indent="0">
              <a:buNone/>
            </a:pPr>
            <a:r>
              <a:rPr lang="en-US" altLang="zh-CN" sz="2000" dirty="0">
                <a:solidFill>
                  <a:schemeClr val="tx1">
                    <a:lumMod val="75000"/>
                    <a:lumOff val="25000"/>
                  </a:schemeClr>
                </a:solidFill>
              </a:rPr>
              <a:t>Low computational requirements</a:t>
            </a:r>
            <a:endParaRPr lang="en-US" altLang="zh-CN" sz="2000" dirty="0">
              <a:solidFill>
                <a:schemeClr val="tx1">
                  <a:lumMod val="75000"/>
                  <a:lumOff val="25000"/>
                </a:schemeClr>
              </a:solidFill>
            </a:endParaRPr>
          </a:p>
          <a:p>
            <a:pPr indent="0">
              <a:buNone/>
            </a:pPr>
            <a:endParaRPr lang="en-US" altLang="zh-CN" sz="2000" dirty="0">
              <a:solidFill>
                <a:schemeClr val="tx1">
                  <a:lumMod val="75000"/>
                  <a:lumOff val="25000"/>
                </a:schemeClr>
              </a:solidFill>
            </a:endParaRPr>
          </a:p>
          <a:p>
            <a:pPr indent="0">
              <a:buNone/>
            </a:pPr>
            <a:r>
              <a:rPr lang="en-US" altLang="zh-CN" sz="2000" dirty="0">
                <a:solidFill>
                  <a:schemeClr val="tx1">
                    <a:lumMod val="75000"/>
                    <a:lumOff val="25000"/>
                  </a:schemeClr>
                </a:solidFill>
              </a:rPr>
              <a:t>Fine-tuned with yoga dataset</a:t>
            </a:r>
            <a:endParaRPr lang="en-US" altLang="zh-CN" sz="2000" dirty="0">
              <a:solidFill>
                <a:schemeClr val="tx1">
                  <a:lumMod val="75000"/>
                  <a:lumOff val="25000"/>
                </a:schemeClr>
              </a:solidFill>
            </a:endParaRPr>
          </a:p>
          <a:p>
            <a:endParaRPr lang="zh-CN" altLang="en-US" dirty="0" err="1">
              <a:solidFill>
                <a:schemeClr val="tx1">
                  <a:lumMod val="75000"/>
                  <a:lumOff val="25000"/>
                </a:schemeClr>
              </a:solidFill>
            </a:endParaRPr>
          </a:p>
        </p:txBody>
      </p:sp>
      <p:sp>
        <p:nvSpPr>
          <p:cNvPr id="37" name="Rectangle: Rounded Corners 5"/>
          <p:cNvSpPr/>
          <p:nvPr>
            <p:custDataLst>
              <p:tags r:id="rId2"/>
            </p:custDataLst>
          </p:nvPr>
        </p:nvSpPr>
        <p:spPr>
          <a:xfrm>
            <a:off x="6103620" y="2258695"/>
            <a:ext cx="1675130" cy="374650"/>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en-SG" sz="2000">
                <a:solidFill>
                  <a:schemeClr val="tx1"/>
                </a:solidFill>
              </a:rPr>
              <a:t>Yolo11</a:t>
            </a:r>
            <a:endParaRPr lang="en-US" altLang="en-SG" sz="2000">
              <a:solidFill>
                <a:schemeClr val="tx1"/>
              </a:solidFill>
            </a:endParaRPr>
          </a:p>
        </p:txBody>
      </p:sp>
      <p:grpSp>
        <p:nvGrpSpPr>
          <p:cNvPr id="38" name="组合 37"/>
          <p:cNvGrpSpPr>
            <a:grpSpLocks noChangeAspect="1"/>
          </p:cNvGrpSpPr>
          <p:nvPr/>
        </p:nvGrpSpPr>
        <p:grpSpPr>
          <a:xfrm>
            <a:off x="1217295" y="2258695"/>
            <a:ext cx="3912235" cy="2947035"/>
            <a:chOff x="1185" y="3290"/>
            <a:chExt cx="7958" cy="5994"/>
          </a:xfrm>
        </p:grpSpPr>
        <p:pic>
          <p:nvPicPr>
            <p:cNvPr id="39" name="图片 38" descr="Posenet-Data-of-Yoga-Pose-A-Pose-object-contains-17-key-points-for-identifying-17-key"/>
            <p:cNvPicPr>
              <a:picLocks noChangeAspect="1"/>
            </p:cNvPicPr>
            <p:nvPr/>
          </p:nvPicPr>
          <p:blipFill>
            <a:blip r:embed="rId3"/>
            <a:stretch>
              <a:fillRect/>
            </a:stretch>
          </p:blipFill>
          <p:spPr>
            <a:xfrm>
              <a:off x="1543" y="4188"/>
              <a:ext cx="7415" cy="5097"/>
            </a:xfrm>
            <a:prstGeom prst="rect">
              <a:avLst/>
            </a:prstGeom>
          </p:spPr>
        </p:pic>
        <p:sp>
          <p:nvSpPr>
            <p:cNvPr id="40" name="矩形 39"/>
            <p:cNvSpPr/>
            <p:nvPr/>
          </p:nvSpPr>
          <p:spPr>
            <a:xfrm>
              <a:off x="1202" y="3290"/>
              <a:ext cx="7923" cy="5904"/>
            </a:xfrm>
            <a:prstGeom prst="rect">
              <a:avLst/>
            </a:prstGeom>
            <a:ln>
              <a:solidFill>
                <a:schemeClr val="accent1">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41" name="矩形 40"/>
            <p:cNvSpPr/>
            <p:nvPr/>
          </p:nvSpPr>
          <p:spPr>
            <a:xfrm>
              <a:off x="1185" y="3290"/>
              <a:ext cx="7958" cy="975"/>
            </a:xfrm>
            <a:prstGeom prst="rect">
              <a:avLst/>
            </a:prstGeom>
            <a:solidFill>
              <a:schemeClr val="accent1">
                <a:lumMod val="20000"/>
                <a:lumOff val="80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r>
                <a:rPr lang="en-US" altLang="zh-CN" sz="2400" b="1" dirty="0">
                  <a:solidFill>
                    <a:srgbClr val="0288D1"/>
                  </a:solidFill>
                  <a:latin typeface="+mj-lt"/>
                  <a:ea typeface="+mj-ea"/>
                  <a:cs typeface="Arial" panose="020B0604020202020204" pitchFamily="34" charset="0"/>
                  <a:sym typeface="+mn-ea"/>
                </a:rPr>
                <a:t>Yolo11</a:t>
              </a:r>
              <a:r>
                <a:rPr lang="en-US" altLang="zh-CN" sz="2400" b="1" dirty="0">
                  <a:solidFill>
                    <a:srgbClr val="0288D1"/>
                  </a:solidFill>
                  <a:latin typeface="+mj-lt"/>
                  <a:ea typeface="+mj-ea"/>
                  <a:cs typeface="Arial" panose="020B0604020202020204" pitchFamily="34" charset="0"/>
                </a:rPr>
                <a:t>: Key Points</a:t>
              </a:r>
              <a:endParaRPr lang="en-US" altLang="zh-CN" sz="2400" dirty="0">
                <a:solidFill>
                  <a:schemeClr val="tx1"/>
                </a:solidFill>
                <a:latin typeface="Times New Roman" panose="02020603050405020304" pitchFamily="18" charset="0"/>
                <a:ea typeface="+mj-ea"/>
                <a:cs typeface="Times New Roman" panose="02020603050405020304" pitchFamily="18"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grpSp>
        <p:nvGrpSpPr>
          <p:cNvPr id="34" name="组合 33"/>
          <p:cNvGrpSpPr>
            <a:grpSpLocks noChangeAspect="1"/>
          </p:cNvGrpSpPr>
          <p:nvPr/>
        </p:nvGrpSpPr>
        <p:grpSpPr>
          <a:xfrm>
            <a:off x="856615" y="2214880"/>
            <a:ext cx="4064000" cy="2901950"/>
            <a:chOff x="10006" y="3322"/>
            <a:chExt cx="7958" cy="5904"/>
          </a:xfrm>
        </p:grpSpPr>
        <p:pic>
          <p:nvPicPr>
            <p:cNvPr id="7" name="图片 6"/>
            <p:cNvPicPr>
              <a:picLocks noChangeAspect="1"/>
            </p:cNvPicPr>
            <p:nvPr/>
          </p:nvPicPr>
          <p:blipFill>
            <a:blip r:embed="rId2"/>
            <a:stretch>
              <a:fillRect/>
            </a:stretch>
          </p:blipFill>
          <p:spPr>
            <a:xfrm>
              <a:off x="10006" y="4321"/>
              <a:ext cx="4719" cy="4256"/>
            </a:xfrm>
            <a:prstGeom prst="rect">
              <a:avLst/>
            </a:prstGeom>
          </p:spPr>
        </p:pic>
        <p:pic>
          <p:nvPicPr>
            <p:cNvPr id="27" name="图片 26"/>
            <p:cNvPicPr>
              <a:picLocks noChangeAspect="1"/>
            </p:cNvPicPr>
            <p:nvPr/>
          </p:nvPicPr>
          <p:blipFill>
            <a:blip r:embed="rId3"/>
            <a:stretch>
              <a:fillRect/>
            </a:stretch>
          </p:blipFill>
          <p:spPr>
            <a:xfrm>
              <a:off x="12977" y="6530"/>
              <a:ext cx="4694" cy="2329"/>
            </a:xfrm>
            <a:prstGeom prst="rect">
              <a:avLst/>
            </a:prstGeom>
          </p:spPr>
        </p:pic>
        <p:sp>
          <p:nvSpPr>
            <p:cNvPr id="28" name="矩形 27"/>
            <p:cNvSpPr/>
            <p:nvPr/>
          </p:nvSpPr>
          <p:spPr>
            <a:xfrm>
              <a:off x="10006" y="3322"/>
              <a:ext cx="7958" cy="975"/>
            </a:xfrm>
            <a:prstGeom prst="rect">
              <a:avLst/>
            </a:prstGeom>
            <a:solidFill>
              <a:schemeClr val="accent1">
                <a:lumMod val="20000"/>
                <a:lumOff val="8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dirty="0">
                  <a:solidFill>
                    <a:schemeClr val="tx1"/>
                  </a:solidFill>
                  <a:latin typeface="Times New Roman" panose="02020603050405020304" pitchFamily="18" charset="0"/>
                  <a:ea typeface="+mj-ea"/>
                  <a:cs typeface="Times New Roman" panose="02020603050405020304" pitchFamily="18" charset="0"/>
                  <a:sym typeface="+mn-ea"/>
                </a:rPr>
                <a:t>Applied to the Dataset</a:t>
              </a:r>
              <a:endParaRPr lang="en-US" altLang="zh-CN" sz="2400" dirty="0">
                <a:solidFill>
                  <a:schemeClr val="tx1"/>
                </a:solidFill>
                <a:latin typeface="Times New Roman" panose="02020603050405020304" pitchFamily="18" charset="0"/>
                <a:ea typeface="+mj-ea"/>
                <a:cs typeface="Times New Roman" panose="02020603050405020304" pitchFamily="18" charset="0"/>
                <a:sym typeface="+mn-ea"/>
              </a:endParaRPr>
            </a:p>
          </p:txBody>
        </p:sp>
        <p:sp>
          <p:nvSpPr>
            <p:cNvPr id="29" name="矩形 28"/>
            <p:cNvSpPr/>
            <p:nvPr/>
          </p:nvSpPr>
          <p:spPr>
            <a:xfrm>
              <a:off x="10006" y="3322"/>
              <a:ext cx="7923" cy="5904"/>
            </a:xfrm>
            <a:prstGeom prst="rect">
              <a:avLst/>
            </a:prstGeom>
            <a:ln>
              <a:solidFill>
                <a:schemeClr val="accent1">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sp>
        <p:nvSpPr>
          <p:cNvPr id="9" name="Title 1"/>
          <p:cNvSpPr>
            <a:spLocks noGrp="1"/>
          </p:cNvSpPr>
          <p:nvPr/>
        </p:nvSpPr>
        <p:spPr>
          <a:xfrm>
            <a:off x="438150" y="466725"/>
            <a:ext cx="8638540" cy="810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gn="l">
              <a:buClrTx/>
              <a:buSzTx/>
              <a:buFontTx/>
            </a:pPr>
            <a:r>
              <a:rPr lang="en-US" altLang="en-SG" sz="2400" dirty="0"/>
              <a:t>Yoga Pose Estimation</a:t>
            </a:r>
            <a:endParaRPr lang="en-US" altLang="en-SG" sz="2400" dirty="0"/>
          </a:p>
        </p:txBody>
      </p:sp>
      <p:sp>
        <p:nvSpPr>
          <p:cNvPr id="10" name="文本框 9"/>
          <p:cNvSpPr txBox="1"/>
          <p:nvPr/>
        </p:nvSpPr>
        <p:spPr>
          <a:xfrm>
            <a:off x="438150" y="1088678"/>
            <a:ext cx="9318567" cy="423545"/>
          </a:xfrm>
          <a:prstGeom prst="rect">
            <a:avLst/>
          </a:prstGeom>
          <a:noFill/>
        </p:spPr>
        <p:txBody>
          <a:bodyPr wrap="square" rtlCol="0">
            <a:spAutoFit/>
          </a:bodyPr>
          <a:lstStyle/>
          <a:p>
            <a:pPr>
              <a:lnSpc>
                <a:spcPct val="90000"/>
              </a:lnSpc>
              <a:spcBef>
                <a:spcPct val="0"/>
              </a:spcBef>
            </a:pPr>
            <a:r>
              <a:rPr lang="en-US" altLang="zh-CN" sz="2400" b="1" dirty="0">
                <a:solidFill>
                  <a:srgbClr val="0288D1"/>
                </a:solidFill>
                <a:latin typeface="+mj-lt"/>
                <a:ea typeface="+mj-ea"/>
                <a:cs typeface="Arial" panose="020B0604020202020204" pitchFamily="34" charset="0"/>
              </a:rPr>
              <a:t>Step 1. Use </a:t>
            </a:r>
            <a:r>
              <a:rPr lang="en-US" altLang="zh-CN" sz="2400" b="1" dirty="0">
                <a:solidFill>
                  <a:srgbClr val="0288D1"/>
                </a:solidFill>
                <a:latin typeface="+mj-lt"/>
                <a:ea typeface="+mj-ea"/>
                <a:cs typeface="Arial" panose="020B0604020202020204" pitchFamily="34" charset="0"/>
                <a:sym typeface="+mn-ea"/>
              </a:rPr>
              <a:t>Yolo11</a:t>
            </a:r>
            <a:r>
              <a:rPr lang="en-US" altLang="zh-CN" sz="2400" b="1" dirty="0">
                <a:solidFill>
                  <a:srgbClr val="0288D1"/>
                </a:solidFill>
                <a:latin typeface="+mj-lt"/>
                <a:ea typeface="+mj-ea"/>
                <a:cs typeface="Arial" panose="020B0604020202020204" pitchFamily="34" charset="0"/>
              </a:rPr>
              <a:t> to Extract Key Points from the Dataset </a:t>
            </a:r>
            <a:endParaRPr lang="en-US" altLang="zh-CN" sz="2400" b="1" dirty="0">
              <a:solidFill>
                <a:srgbClr val="0288D1"/>
              </a:solidFill>
              <a:latin typeface="+mj-lt"/>
              <a:ea typeface="+mj-ea"/>
              <a:cs typeface="Arial" panose="020B0604020202020204" pitchFamily="34" charset="0"/>
            </a:endParaRPr>
          </a:p>
        </p:txBody>
      </p:sp>
      <p:sp>
        <p:nvSpPr>
          <p:cNvPr id="11" name="文本框 10"/>
          <p:cNvSpPr txBox="1"/>
          <p:nvPr/>
        </p:nvSpPr>
        <p:spPr>
          <a:xfrm>
            <a:off x="5121910" y="2437130"/>
            <a:ext cx="7019290" cy="1938020"/>
          </a:xfrm>
          <a:prstGeom prst="rect">
            <a:avLst/>
          </a:prstGeom>
          <a:noFill/>
        </p:spPr>
        <p:txBody>
          <a:bodyPr wrap="square" rtlCol="0">
            <a:spAutoFit/>
          </a:bodyPr>
          <a:lstStyle/>
          <a:p>
            <a:pPr marL="342900" indent="-342900" fontAlgn="auto">
              <a:lnSpc>
                <a:spcPct val="200000"/>
              </a:lnSpc>
              <a:buFont typeface="Arial" panose="020B0604020202020204" pitchFamily="34" charset="0"/>
              <a:buChar char="•"/>
            </a:pPr>
            <a:r>
              <a:rPr lang="zh-CN" altLang="en-US" sz="2000" dirty="0" err="1">
                <a:solidFill>
                  <a:schemeClr val="tx1">
                    <a:lumMod val="75000"/>
                    <a:lumOff val="25000"/>
                  </a:schemeClr>
                </a:solidFill>
                <a:latin typeface="Calibri" panose="020F0502020204030204" charset="0"/>
                <a:cs typeface="Calibri" panose="020F0502020204030204" charset="0"/>
              </a:rPr>
              <a:t>Use pose estimation models like </a:t>
            </a:r>
            <a:r>
              <a:rPr lang="en-US" altLang="zh-CN" sz="2000" dirty="0" err="1">
                <a:solidFill>
                  <a:schemeClr val="tx1">
                    <a:lumMod val="75000"/>
                    <a:lumOff val="25000"/>
                  </a:schemeClr>
                </a:solidFill>
                <a:latin typeface="Calibri" panose="020F0502020204030204" charset="0"/>
                <a:cs typeface="Calibri" panose="020F0502020204030204" charset="0"/>
              </a:rPr>
              <a:t>Yolo11</a:t>
            </a:r>
            <a:r>
              <a:rPr lang="zh-CN" altLang="en-US" sz="2000" dirty="0" err="1">
                <a:solidFill>
                  <a:schemeClr val="tx1">
                    <a:lumMod val="75000"/>
                    <a:lumOff val="25000"/>
                  </a:schemeClr>
                </a:solidFill>
                <a:latin typeface="Calibri" panose="020F0502020204030204" charset="0"/>
                <a:cs typeface="Calibri" panose="020F0502020204030204" charset="0"/>
              </a:rPr>
              <a:t> to extract key points</a:t>
            </a:r>
            <a:endParaRPr lang="zh-CN" altLang="en-US" sz="2000" dirty="0" err="1">
              <a:solidFill>
                <a:schemeClr val="tx1">
                  <a:lumMod val="75000"/>
                  <a:lumOff val="25000"/>
                </a:schemeClr>
              </a:solidFill>
              <a:latin typeface="Calibri" panose="020F0502020204030204" charset="0"/>
              <a:cs typeface="Calibri" panose="020F0502020204030204" charset="0"/>
            </a:endParaRPr>
          </a:p>
          <a:p>
            <a:pPr marL="342900" indent="-342900" fontAlgn="auto">
              <a:lnSpc>
                <a:spcPct val="200000"/>
              </a:lnSpc>
              <a:buFont typeface="Arial" panose="020B0604020202020204" pitchFamily="34" charset="0"/>
              <a:buChar char="•"/>
            </a:pPr>
            <a:r>
              <a:rPr lang="zh-CN" altLang="en-US" sz="2000" dirty="0" err="1">
                <a:solidFill>
                  <a:schemeClr val="tx1">
                    <a:lumMod val="75000"/>
                    <a:lumOff val="25000"/>
                  </a:schemeClr>
                </a:solidFill>
                <a:latin typeface="Calibri" panose="020F0502020204030204" charset="0"/>
                <a:cs typeface="Calibri" panose="020F0502020204030204" charset="0"/>
              </a:rPr>
              <a:t>Key points include shoulders, elbows, knees, and hips</a:t>
            </a:r>
            <a:endParaRPr lang="zh-CN" altLang="en-US" sz="2000" dirty="0" err="1">
              <a:solidFill>
                <a:schemeClr val="tx1">
                  <a:lumMod val="75000"/>
                  <a:lumOff val="25000"/>
                </a:schemeClr>
              </a:solidFill>
              <a:latin typeface="Calibri" panose="020F0502020204030204" charset="0"/>
              <a:cs typeface="Calibri" panose="020F0502020204030204" charset="0"/>
            </a:endParaRPr>
          </a:p>
          <a:p>
            <a:pPr marL="342900" indent="-342900" fontAlgn="auto">
              <a:lnSpc>
                <a:spcPct val="200000"/>
              </a:lnSpc>
              <a:buFont typeface="Arial" panose="020B0604020202020204" pitchFamily="34" charset="0"/>
              <a:buChar char="•"/>
            </a:pPr>
            <a:r>
              <a:rPr lang="zh-CN" altLang="en-US" sz="2000" dirty="0" err="1">
                <a:solidFill>
                  <a:schemeClr val="tx1">
                    <a:lumMod val="75000"/>
                    <a:lumOff val="25000"/>
                  </a:schemeClr>
                </a:solidFill>
                <a:latin typeface="Calibri" panose="020F0502020204030204" charset="0"/>
                <a:cs typeface="Calibri" panose="020F0502020204030204" charset="0"/>
              </a:rPr>
              <a:t>Store extracted data in a structured format for analysis</a:t>
            </a:r>
            <a:endParaRPr lang="zh-CN" altLang="en-US" sz="2000" dirty="0" err="1">
              <a:solidFill>
                <a:schemeClr val="tx1">
                  <a:lumMod val="75000"/>
                  <a:lumOff val="25000"/>
                </a:schemeClr>
              </a:solidFill>
              <a:latin typeface="Calibri" panose="020F0502020204030204" charset="0"/>
              <a:cs typeface="Calibri" panose="020F050202020403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3" name="文本框 2"/>
          <p:cNvSpPr txBox="1"/>
          <p:nvPr/>
        </p:nvSpPr>
        <p:spPr>
          <a:xfrm>
            <a:off x="339725" y="1609725"/>
            <a:ext cx="11139805" cy="398780"/>
          </a:xfrm>
          <a:prstGeom prst="rect">
            <a:avLst/>
          </a:prstGeom>
        </p:spPr>
        <p:txBody>
          <a:bodyPr wrap="square">
            <a:spAutoFit/>
          </a:bodyPr>
          <a:lstStyle/>
          <a:p>
            <a:pPr algn="l" defTabSz="266700" fontAlgn="base"/>
            <a:r>
              <a:rPr lang="zh-CN" altLang="en-US" sz="2000" dirty="0" err="1">
                <a:solidFill>
                  <a:schemeClr val="tx1">
                    <a:lumMod val="75000"/>
                    <a:lumOff val="25000"/>
                  </a:schemeClr>
                </a:solidFill>
                <a:latin typeface="Calibri" panose="020F0502020204030204" charset="0"/>
                <a:cs typeface="Calibri" panose="020F0502020204030204" charset="0"/>
              </a:rPr>
              <a:t>The system will evaluate the user's pose consistency with the standard pose from the following aspect</a:t>
            </a:r>
            <a:r>
              <a:rPr lang="en-US" altLang="zh-CN" sz="2000" dirty="0" err="1">
                <a:solidFill>
                  <a:schemeClr val="tx1">
                    <a:lumMod val="75000"/>
                    <a:lumOff val="25000"/>
                  </a:schemeClr>
                </a:solidFill>
                <a:latin typeface="Calibri" panose="020F0502020204030204" charset="0"/>
                <a:cs typeface="Calibri" panose="020F0502020204030204" charset="0"/>
              </a:rPr>
              <a:t>s:</a:t>
            </a:r>
            <a:endParaRPr lang="en-US" altLang="zh-CN" sz="2000" dirty="0" err="1">
              <a:solidFill>
                <a:schemeClr val="tx1">
                  <a:lumMod val="75000"/>
                  <a:lumOff val="25000"/>
                </a:schemeClr>
              </a:solidFill>
              <a:latin typeface="Calibri" panose="020F0502020204030204" charset="0"/>
              <a:ea typeface="Times New Roman" panose="02020603050405020304"/>
              <a:cs typeface="Calibri" panose="020F0502020204030204" charset="0"/>
            </a:endParaRPr>
          </a:p>
        </p:txBody>
      </p:sp>
      <p:grpSp>
        <p:nvGrpSpPr>
          <p:cNvPr id="33" name="组合 32"/>
          <p:cNvGrpSpPr/>
          <p:nvPr/>
        </p:nvGrpSpPr>
        <p:grpSpPr>
          <a:xfrm>
            <a:off x="309245" y="2252980"/>
            <a:ext cx="5843270" cy="4108450"/>
            <a:chOff x="487" y="3548"/>
            <a:chExt cx="9202" cy="6470"/>
          </a:xfrm>
        </p:grpSpPr>
        <p:grpSp>
          <p:nvGrpSpPr>
            <p:cNvPr id="45" name="组合 44"/>
            <p:cNvGrpSpPr>
              <a:grpSpLocks noChangeAspect="1"/>
            </p:cNvGrpSpPr>
            <p:nvPr>
              <p:custDataLst>
                <p:tags r:id="rId2"/>
              </p:custDataLst>
            </p:nvPr>
          </p:nvGrpSpPr>
          <p:grpSpPr>
            <a:xfrm>
              <a:off x="823" y="4455"/>
              <a:ext cx="3648" cy="1974"/>
              <a:chOff x="8469" y="4366"/>
              <a:chExt cx="4799" cy="2596"/>
            </a:xfrm>
          </p:grpSpPr>
          <p:pic>
            <p:nvPicPr>
              <p:cNvPr id="29" name="图片 28" descr="116"/>
              <p:cNvPicPr>
                <a:picLocks noChangeAspect="1"/>
              </p:cNvPicPr>
              <p:nvPr>
                <p:custDataLst>
                  <p:tags r:id="rId3"/>
                </p:custDataLst>
              </p:nvPr>
            </p:nvPicPr>
            <p:blipFill>
              <a:blip r:embed="rId4"/>
              <a:stretch>
                <a:fillRect/>
              </a:stretch>
            </p:blipFill>
            <p:spPr>
              <a:xfrm>
                <a:off x="8469" y="4366"/>
                <a:ext cx="1879" cy="2597"/>
              </a:xfrm>
              <a:prstGeom prst="rect">
                <a:avLst/>
              </a:prstGeom>
            </p:spPr>
          </p:pic>
          <p:pic>
            <p:nvPicPr>
              <p:cNvPr id="37" name="图片 36" descr="117"/>
              <p:cNvPicPr>
                <a:picLocks noChangeAspect="1"/>
              </p:cNvPicPr>
              <p:nvPr>
                <p:custDataLst>
                  <p:tags r:id="rId5"/>
                </p:custDataLst>
              </p:nvPr>
            </p:nvPicPr>
            <p:blipFill>
              <a:blip r:embed="rId6"/>
              <a:stretch>
                <a:fillRect/>
              </a:stretch>
            </p:blipFill>
            <p:spPr>
              <a:xfrm>
                <a:off x="10582" y="4820"/>
                <a:ext cx="2686" cy="2082"/>
              </a:xfrm>
              <a:prstGeom prst="rect">
                <a:avLst/>
              </a:prstGeom>
            </p:spPr>
          </p:pic>
          <p:cxnSp>
            <p:nvCxnSpPr>
              <p:cNvPr id="39" name="直接连接符 38"/>
              <p:cNvCxnSpPr/>
              <p:nvPr>
                <p:custDataLst>
                  <p:tags r:id="rId7"/>
                </p:custDataLst>
              </p:nvPr>
            </p:nvCxnSpPr>
            <p:spPr>
              <a:xfrm flipH="1">
                <a:off x="11329" y="6032"/>
                <a:ext cx="376" cy="3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直接连接符 39"/>
              <p:cNvCxnSpPr/>
              <p:nvPr>
                <p:custDataLst>
                  <p:tags r:id="rId8"/>
                </p:custDataLst>
              </p:nvPr>
            </p:nvCxnSpPr>
            <p:spPr>
              <a:xfrm flipH="1">
                <a:off x="8812" y="6204"/>
                <a:ext cx="68" cy="49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41" name="矩形 40"/>
              <p:cNvSpPr/>
              <p:nvPr>
                <p:custDataLst>
                  <p:tags r:id="rId9"/>
                </p:custDataLst>
              </p:nvPr>
            </p:nvSpPr>
            <p:spPr>
              <a:xfrm>
                <a:off x="8470" y="5674"/>
                <a:ext cx="992" cy="1161"/>
              </a:xfrm>
              <a:prstGeom prst="rect">
                <a:avLst/>
              </a:prstGeom>
              <a:noFill/>
              <a:ln w="57150">
                <a:solidFill>
                  <a:schemeClr val="accent1">
                    <a:lumMod val="20000"/>
                    <a:lumOff val="8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10"/>
                </p:custDataLst>
              </p:nvPr>
            </p:nvSpPr>
            <p:spPr>
              <a:xfrm>
                <a:off x="10776" y="5674"/>
                <a:ext cx="992" cy="1161"/>
              </a:xfrm>
              <a:prstGeom prst="rect">
                <a:avLst/>
              </a:prstGeom>
              <a:noFill/>
              <a:ln w="57150">
                <a:solidFill>
                  <a:schemeClr val="accent1">
                    <a:lumMod val="20000"/>
                    <a:lumOff val="8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8" name="直接连接符 7"/>
              <p:cNvCxnSpPr/>
              <p:nvPr>
                <p:custDataLst>
                  <p:tags r:id="rId11"/>
                </p:custDataLst>
              </p:nvPr>
            </p:nvCxnSpPr>
            <p:spPr>
              <a:xfrm flipH="1">
                <a:off x="8876" y="5755"/>
                <a:ext cx="326" cy="462"/>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4" name="直接连接符 43"/>
              <p:cNvCxnSpPr/>
              <p:nvPr>
                <p:custDataLst>
                  <p:tags r:id="rId12"/>
                </p:custDataLst>
              </p:nvPr>
            </p:nvCxnSpPr>
            <p:spPr>
              <a:xfrm flipV="1">
                <a:off x="11277" y="6067"/>
                <a:ext cx="52" cy="4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7" name="组合 26"/>
            <p:cNvGrpSpPr/>
            <p:nvPr/>
          </p:nvGrpSpPr>
          <p:grpSpPr>
            <a:xfrm>
              <a:off x="1013" y="7964"/>
              <a:ext cx="3268" cy="1440"/>
              <a:chOff x="8946" y="8358"/>
              <a:chExt cx="3268" cy="1440"/>
            </a:xfrm>
          </p:grpSpPr>
          <p:pic>
            <p:nvPicPr>
              <p:cNvPr id="98" name="图片 97" descr="00000418"/>
              <p:cNvPicPr>
                <a:picLocks noChangeAspect="1"/>
              </p:cNvPicPr>
              <p:nvPr>
                <p:custDataLst>
                  <p:tags r:id="rId13"/>
                </p:custDataLst>
              </p:nvPr>
            </p:nvPicPr>
            <p:blipFill>
              <a:blip r:embed="rId14"/>
              <a:srcRect t="11851"/>
              <a:stretch>
                <a:fillRect/>
              </a:stretch>
            </p:blipFill>
            <p:spPr>
              <a:xfrm>
                <a:off x="8946" y="8358"/>
                <a:ext cx="3267" cy="1441"/>
              </a:xfrm>
              <a:prstGeom prst="rect">
                <a:avLst/>
              </a:prstGeom>
              <a:ln>
                <a:noFill/>
              </a:ln>
            </p:spPr>
          </p:pic>
          <p:cxnSp>
            <p:nvCxnSpPr>
              <p:cNvPr id="100" name="直接连接符 99"/>
              <p:cNvCxnSpPr/>
              <p:nvPr>
                <p:custDataLst>
                  <p:tags r:id="rId15"/>
                </p:custDataLst>
              </p:nvPr>
            </p:nvCxnSpPr>
            <p:spPr>
              <a:xfrm>
                <a:off x="9110" y="8669"/>
                <a:ext cx="3104" cy="382"/>
              </a:xfrm>
              <a:prstGeom prst="line">
                <a:avLst/>
              </a:prstGeom>
              <a:ln w="38100">
                <a:solidFill>
                  <a:schemeClr val="accent1">
                    <a:lumMod val="20000"/>
                    <a:lumOff val="80000"/>
                  </a:schemeClr>
                </a:solidFill>
              </a:ln>
            </p:spPr>
            <p:style>
              <a:lnRef idx="2">
                <a:schemeClr val="accent1"/>
              </a:lnRef>
              <a:fillRef idx="0">
                <a:schemeClr val="accent1"/>
              </a:fillRef>
              <a:effectRef idx="1">
                <a:schemeClr val="accent1"/>
              </a:effectRef>
              <a:fontRef idx="minor">
                <a:schemeClr val="tx1"/>
              </a:fontRef>
            </p:style>
          </p:cxnSp>
        </p:grpSp>
        <p:sp>
          <p:nvSpPr>
            <p:cNvPr id="21" name="Rectangle: Rounded Corners 5"/>
            <p:cNvSpPr/>
            <p:nvPr>
              <p:custDataLst>
                <p:tags r:id="rId16"/>
              </p:custDataLst>
            </p:nvPr>
          </p:nvSpPr>
          <p:spPr>
            <a:xfrm>
              <a:off x="487" y="3548"/>
              <a:ext cx="4320" cy="590"/>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sym typeface="+mn-ea"/>
                </a:rPr>
                <a:t>Joint Angle Calculation</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sp>
          <p:nvSpPr>
            <p:cNvPr id="23" name="Rectangle: Rounded Corners 5"/>
            <p:cNvSpPr/>
            <p:nvPr>
              <p:custDataLst>
                <p:tags r:id="rId17"/>
              </p:custDataLst>
            </p:nvPr>
          </p:nvSpPr>
          <p:spPr>
            <a:xfrm>
              <a:off x="487" y="6869"/>
              <a:ext cx="4320" cy="590"/>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sym typeface="+mn-ea"/>
                </a:rPr>
                <a:t>Symmetry Analysis</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grpSp>
          <p:nvGrpSpPr>
            <p:cNvPr id="26" name="组合 25"/>
            <p:cNvGrpSpPr/>
            <p:nvPr/>
          </p:nvGrpSpPr>
          <p:grpSpPr>
            <a:xfrm>
              <a:off x="5550" y="4520"/>
              <a:ext cx="3965" cy="2032"/>
              <a:chOff x="11160" y="4383"/>
              <a:chExt cx="3965" cy="2032"/>
            </a:xfrm>
          </p:grpSpPr>
          <p:pic>
            <p:nvPicPr>
              <p:cNvPr id="51" name="图片 50" descr="116"/>
              <p:cNvPicPr>
                <a:picLocks noChangeAspect="1"/>
              </p:cNvPicPr>
              <p:nvPr>
                <p:custDataLst>
                  <p:tags r:id="rId18"/>
                </p:custDataLst>
              </p:nvPr>
            </p:nvPicPr>
            <p:blipFill>
              <a:blip r:embed="rId4"/>
              <a:stretch>
                <a:fillRect/>
              </a:stretch>
            </p:blipFill>
            <p:spPr>
              <a:xfrm>
                <a:off x="11370" y="4383"/>
                <a:ext cx="1470" cy="2032"/>
              </a:xfrm>
              <a:prstGeom prst="rect">
                <a:avLst/>
              </a:prstGeom>
            </p:spPr>
          </p:pic>
          <p:pic>
            <p:nvPicPr>
              <p:cNvPr id="52" name="图片 51" descr="117"/>
              <p:cNvPicPr>
                <a:picLocks noChangeAspect="1"/>
              </p:cNvPicPr>
              <p:nvPr>
                <p:custDataLst>
                  <p:tags r:id="rId19"/>
                </p:custDataLst>
              </p:nvPr>
            </p:nvPicPr>
            <p:blipFill>
              <a:blip r:embed="rId6"/>
              <a:stretch>
                <a:fillRect/>
              </a:stretch>
            </p:blipFill>
            <p:spPr>
              <a:xfrm>
                <a:off x="13023" y="4738"/>
                <a:ext cx="2102" cy="1629"/>
              </a:xfrm>
              <a:prstGeom prst="rect">
                <a:avLst/>
              </a:prstGeom>
            </p:spPr>
          </p:pic>
          <p:grpSp>
            <p:nvGrpSpPr>
              <p:cNvPr id="62" name="组合 61"/>
              <p:cNvGrpSpPr/>
              <p:nvPr/>
            </p:nvGrpSpPr>
            <p:grpSpPr>
              <a:xfrm>
                <a:off x="11160" y="4866"/>
                <a:ext cx="1171" cy="112"/>
                <a:chOff x="8487" y="5349"/>
                <a:chExt cx="1496" cy="143"/>
              </a:xfrm>
            </p:grpSpPr>
            <p:cxnSp>
              <p:nvCxnSpPr>
                <p:cNvPr id="54" name="直接连接符 53"/>
                <p:cNvCxnSpPr/>
                <p:nvPr>
                  <p:custDataLst>
                    <p:tags r:id="rId20"/>
                  </p:custDataLst>
                </p:nvPr>
              </p:nvCxnSpPr>
              <p:spPr>
                <a:xfrm flipH="1">
                  <a:off x="8487" y="5425"/>
                  <a:ext cx="1497" cy="9"/>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60" name="椭圆 59"/>
                <p:cNvSpPr/>
                <p:nvPr>
                  <p:custDataLst>
                    <p:tags r:id="rId21"/>
                  </p:custDataLst>
                </p:nvPr>
              </p:nvSpPr>
              <p:spPr>
                <a:xfrm>
                  <a:off x="9360" y="5349"/>
                  <a:ext cx="113" cy="113"/>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p:cNvSpPr/>
                <p:nvPr>
                  <p:custDataLst>
                    <p:tags r:id="rId22"/>
                  </p:custDataLst>
                </p:nvPr>
              </p:nvSpPr>
              <p:spPr>
                <a:xfrm>
                  <a:off x="9010" y="5380"/>
                  <a:ext cx="113" cy="113"/>
                </a:xfrm>
                <a:prstGeom prst="ellipse">
                  <a:avLst/>
                </a:prstGeom>
                <a:solidFill>
                  <a:srgbClr val="B81C78"/>
                </a:solidFill>
                <a:ln>
                  <a:solidFill>
                    <a:srgbClr val="B81C7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cxnSp>
            <p:nvCxnSpPr>
              <p:cNvPr id="64" name="直接连接符 63"/>
              <p:cNvCxnSpPr/>
              <p:nvPr>
                <p:custDataLst>
                  <p:tags r:id="rId23"/>
                </p:custDataLst>
              </p:nvPr>
            </p:nvCxnSpPr>
            <p:spPr>
              <a:xfrm flipH="1">
                <a:off x="13270" y="5151"/>
                <a:ext cx="1171" cy="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65" name="椭圆 64"/>
              <p:cNvSpPr/>
              <p:nvPr>
                <p:custDataLst>
                  <p:tags r:id="rId24"/>
                </p:custDataLst>
              </p:nvPr>
            </p:nvSpPr>
            <p:spPr>
              <a:xfrm>
                <a:off x="13887" y="5096"/>
                <a:ext cx="88" cy="88"/>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67" name="直接连接符 66"/>
              <p:cNvCxnSpPr/>
              <p:nvPr>
                <p:custDataLst>
                  <p:tags r:id="rId25"/>
                </p:custDataLst>
              </p:nvPr>
            </p:nvCxnSpPr>
            <p:spPr>
              <a:xfrm>
                <a:off x="13112" y="5257"/>
                <a:ext cx="1145" cy="1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66" name="椭圆 65"/>
              <p:cNvSpPr/>
              <p:nvPr>
                <p:custDataLst>
                  <p:tags r:id="rId26"/>
                </p:custDataLst>
              </p:nvPr>
            </p:nvSpPr>
            <p:spPr>
              <a:xfrm>
                <a:off x="13680" y="5196"/>
                <a:ext cx="88" cy="88"/>
              </a:xfrm>
              <a:prstGeom prst="ellipse">
                <a:avLst/>
              </a:prstGeom>
              <a:solidFill>
                <a:srgbClr val="B81C78"/>
              </a:solidFill>
              <a:ln>
                <a:solidFill>
                  <a:srgbClr val="B81C7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3" name="组合 12"/>
            <p:cNvGrpSpPr>
              <a:grpSpLocks noChangeAspect="1"/>
            </p:cNvGrpSpPr>
            <p:nvPr>
              <p:custDataLst>
                <p:tags r:id="rId27"/>
              </p:custDataLst>
            </p:nvPr>
          </p:nvGrpSpPr>
          <p:grpSpPr>
            <a:xfrm>
              <a:off x="6630" y="7628"/>
              <a:ext cx="1805" cy="2391"/>
              <a:chOff x="7494" y="3294"/>
              <a:chExt cx="3859" cy="5110"/>
            </a:xfrm>
          </p:grpSpPr>
          <p:pic>
            <p:nvPicPr>
              <p:cNvPr id="9" name="图片 8" descr="122"/>
              <p:cNvPicPr>
                <a:picLocks noChangeAspect="1"/>
              </p:cNvPicPr>
              <p:nvPr>
                <p:custDataLst>
                  <p:tags r:id="rId28"/>
                </p:custDataLst>
              </p:nvPr>
            </p:nvPicPr>
            <p:blipFill>
              <a:blip r:embed="rId29"/>
              <a:stretch>
                <a:fillRect/>
              </a:stretch>
            </p:blipFill>
            <p:spPr>
              <a:xfrm>
                <a:off x="7494" y="3336"/>
                <a:ext cx="3859" cy="5068"/>
              </a:xfrm>
              <a:prstGeom prst="rect">
                <a:avLst/>
              </a:prstGeom>
            </p:spPr>
          </p:pic>
          <p:sp>
            <p:nvSpPr>
              <p:cNvPr id="11" name="椭圆 10"/>
              <p:cNvSpPr/>
              <p:nvPr>
                <p:custDataLst>
                  <p:tags r:id="rId30"/>
                </p:custDataLst>
              </p:nvPr>
            </p:nvSpPr>
            <p:spPr>
              <a:xfrm>
                <a:off x="8795" y="4578"/>
                <a:ext cx="120" cy="137"/>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椭圆 14"/>
              <p:cNvSpPr/>
              <p:nvPr>
                <p:custDataLst>
                  <p:tags r:id="rId31"/>
                </p:custDataLst>
              </p:nvPr>
            </p:nvSpPr>
            <p:spPr>
              <a:xfrm>
                <a:off x="9826" y="4578"/>
                <a:ext cx="120" cy="137"/>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6" name="直接连接符 15"/>
              <p:cNvCxnSpPr/>
              <p:nvPr>
                <p:custDataLst>
                  <p:tags r:id="rId32"/>
                </p:custDataLst>
              </p:nvPr>
            </p:nvCxnSpPr>
            <p:spPr>
              <a:xfrm>
                <a:off x="9325" y="3294"/>
                <a:ext cx="69" cy="438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17" name="椭圆 16"/>
              <p:cNvSpPr/>
              <p:nvPr>
                <p:custDataLst>
                  <p:tags r:id="rId33"/>
                </p:custDataLst>
              </p:nvPr>
            </p:nvSpPr>
            <p:spPr>
              <a:xfrm>
                <a:off x="8148" y="4545"/>
                <a:ext cx="120" cy="137"/>
              </a:xfrm>
              <a:prstGeom prst="ellipse">
                <a:avLst/>
              </a:prstGeom>
              <a:solidFill>
                <a:schemeClr val="accent6">
                  <a:lumMod val="75000"/>
                </a:schemeClr>
              </a:solidFill>
              <a:ln>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椭圆 17"/>
              <p:cNvSpPr/>
              <p:nvPr>
                <p:custDataLst>
                  <p:tags r:id="rId34"/>
                </p:custDataLst>
              </p:nvPr>
            </p:nvSpPr>
            <p:spPr>
              <a:xfrm>
                <a:off x="10451" y="4513"/>
                <a:ext cx="120" cy="137"/>
              </a:xfrm>
              <a:prstGeom prst="ellipse">
                <a:avLst/>
              </a:prstGeom>
              <a:solidFill>
                <a:schemeClr val="accent6">
                  <a:lumMod val="75000"/>
                </a:schemeClr>
              </a:solidFill>
              <a:ln>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椭圆 18"/>
              <p:cNvSpPr/>
              <p:nvPr>
                <p:custDataLst>
                  <p:tags r:id="rId35"/>
                </p:custDataLst>
              </p:nvPr>
            </p:nvSpPr>
            <p:spPr>
              <a:xfrm>
                <a:off x="8225" y="6671"/>
                <a:ext cx="120" cy="137"/>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椭圆 19"/>
              <p:cNvSpPr/>
              <p:nvPr>
                <p:custDataLst>
                  <p:tags r:id="rId36"/>
                </p:custDataLst>
              </p:nvPr>
            </p:nvSpPr>
            <p:spPr>
              <a:xfrm>
                <a:off x="10451" y="6706"/>
                <a:ext cx="120" cy="137"/>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22" name="Rectangle: Rounded Corners 5"/>
            <p:cNvSpPr/>
            <p:nvPr>
              <p:custDataLst>
                <p:tags r:id="rId37"/>
              </p:custDataLst>
            </p:nvPr>
          </p:nvSpPr>
          <p:spPr>
            <a:xfrm>
              <a:off x="5375" y="3548"/>
              <a:ext cx="4315" cy="590"/>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sym typeface="+mn-ea"/>
                </a:rPr>
                <a:t>Relative Joint Positioning</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sp>
          <p:nvSpPr>
            <p:cNvPr id="24" name="Rectangle: Rounded Corners 5"/>
            <p:cNvSpPr/>
            <p:nvPr>
              <p:custDataLst>
                <p:tags r:id="rId38"/>
              </p:custDataLst>
            </p:nvPr>
          </p:nvSpPr>
          <p:spPr>
            <a:xfrm>
              <a:off x="5378" y="6869"/>
              <a:ext cx="4310" cy="590"/>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sym typeface="+mn-ea"/>
                </a:rPr>
                <a:t>Overall Body Line</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grpSp>
      <p:sp>
        <p:nvSpPr>
          <p:cNvPr id="30" name="文本框 29"/>
          <p:cNvSpPr txBox="1"/>
          <p:nvPr/>
        </p:nvSpPr>
        <p:spPr>
          <a:xfrm>
            <a:off x="6734810" y="2190750"/>
            <a:ext cx="5101590" cy="3707765"/>
          </a:xfrm>
          <a:prstGeom prst="rect">
            <a:avLst/>
          </a:prstGeom>
          <a:noFill/>
        </p:spPr>
        <p:txBody>
          <a:bodyPr wrap="square">
            <a:spAutoFit/>
          </a:bodyPr>
          <a:lstStyle/>
          <a:p>
            <a:pPr indent="0" fontAlgn="auto">
              <a:lnSpc>
                <a:spcPct val="100000"/>
              </a:lnSpc>
            </a:pPr>
            <a:r>
              <a:rPr lang="zh-CN" altLang="en-US" sz="2000" b="1" dirty="0" err="1">
                <a:solidFill>
                  <a:schemeClr val="tx1">
                    <a:lumMod val="75000"/>
                    <a:lumOff val="25000"/>
                  </a:schemeClr>
                </a:solidFill>
                <a:latin typeface="Calibri" panose="020F0502020204030204" charset="0"/>
                <a:cs typeface="Calibri" panose="020F0502020204030204" charset="0"/>
              </a:rPr>
              <a:t>Joint Angles:</a:t>
            </a:r>
            <a:r>
              <a:rPr lang="zh-CN" altLang="en-US" sz="2000" dirty="0" err="1">
                <a:solidFill>
                  <a:schemeClr val="tx1">
                    <a:lumMod val="75000"/>
                    <a:lumOff val="25000"/>
                  </a:schemeClr>
                </a:solidFill>
                <a:latin typeface="Calibri" panose="020F0502020204030204" charset="0"/>
                <a:cs typeface="Calibri" panose="020F0502020204030204" charset="0"/>
              </a:rPr>
              <a:t> </a:t>
            </a:r>
            <a:endParaRPr lang="zh-CN" altLang="en-US" sz="2000" dirty="0" err="1">
              <a:solidFill>
                <a:schemeClr val="tx1">
                  <a:lumMod val="75000"/>
                  <a:lumOff val="25000"/>
                </a:schemeClr>
              </a:solidFill>
              <a:latin typeface="Calibri" panose="020F0502020204030204" charset="0"/>
              <a:cs typeface="Calibri" panose="020F0502020204030204" charset="0"/>
            </a:endParaRPr>
          </a:p>
          <a:p>
            <a:pPr indent="0" fontAlgn="auto">
              <a:lnSpc>
                <a:spcPct val="100000"/>
              </a:lnSpc>
            </a:pPr>
            <a:r>
              <a:rPr lang="zh-CN" altLang="en-US" sz="2000" dirty="0" err="1">
                <a:solidFill>
                  <a:schemeClr val="tx1">
                    <a:lumMod val="75000"/>
                    <a:lumOff val="25000"/>
                  </a:schemeClr>
                </a:solidFill>
                <a:latin typeface="Calibri" panose="020F0502020204030204" charset="0"/>
                <a:cs typeface="Calibri" panose="020F0502020204030204" charset="0"/>
              </a:rPr>
              <a:t>Evaluating the correctness of shoulder, knee, and hip positions</a:t>
            </a:r>
            <a:endParaRPr lang="zh-CN" altLang="en-US" sz="2000" dirty="0" err="1">
              <a:solidFill>
                <a:schemeClr val="tx1">
                  <a:lumMod val="75000"/>
                  <a:lumOff val="25000"/>
                </a:schemeClr>
              </a:solidFill>
              <a:latin typeface="Calibri" panose="020F0502020204030204" charset="0"/>
              <a:cs typeface="Calibri" panose="020F0502020204030204" charset="0"/>
            </a:endParaRPr>
          </a:p>
          <a:p>
            <a:pPr indent="0" fontAlgn="auto">
              <a:lnSpc>
                <a:spcPct val="100000"/>
              </a:lnSpc>
              <a:spcBef>
                <a:spcPts val="600"/>
              </a:spcBef>
            </a:pPr>
            <a:r>
              <a:rPr lang="zh-CN" altLang="en-US" sz="2000" b="1" dirty="0" err="1">
                <a:solidFill>
                  <a:schemeClr val="tx1">
                    <a:lumMod val="75000"/>
                    <a:lumOff val="25000"/>
                  </a:schemeClr>
                </a:solidFill>
                <a:latin typeface="Calibri" panose="020F0502020204030204" charset="0"/>
                <a:cs typeface="Calibri" panose="020F0502020204030204" charset="0"/>
              </a:rPr>
              <a:t>Relative Joint Position:</a:t>
            </a:r>
            <a:r>
              <a:rPr lang="zh-CN" altLang="en-US" sz="2000" dirty="0" err="1">
                <a:solidFill>
                  <a:schemeClr val="tx1">
                    <a:lumMod val="75000"/>
                    <a:lumOff val="25000"/>
                  </a:schemeClr>
                </a:solidFill>
                <a:latin typeface="Calibri" panose="020F0502020204030204" charset="0"/>
                <a:cs typeface="Calibri" panose="020F0502020204030204" charset="0"/>
              </a:rPr>
              <a:t> </a:t>
            </a:r>
            <a:endParaRPr lang="zh-CN" altLang="en-US" sz="2000" dirty="0" err="1">
              <a:solidFill>
                <a:schemeClr val="tx1">
                  <a:lumMod val="75000"/>
                  <a:lumOff val="25000"/>
                </a:schemeClr>
              </a:solidFill>
              <a:latin typeface="Calibri" panose="020F0502020204030204" charset="0"/>
              <a:cs typeface="Calibri" panose="020F0502020204030204" charset="0"/>
            </a:endParaRPr>
          </a:p>
          <a:p>
            <a:pPr indent="0" fontAlgn="auto">
              <a:lnSpc>
                <a:spcPct val="100000"/>
              </a:lnSpc>
            </a:pPr>
            <a:r>
              <a:rPr lang="zh-CN" altLang="en-US" sz="2000" dirty="0" err="1">
                <a:solidFill>
                  <a:schemeClr val="tx1">
                    <a:lumMod val="75000"/>
                    <a:lumOff val="25000"/>
                  </a:schemeClr>
                </a:solidFill>
                <a:latin typeface="Calibri" panose="020F0502020204030204" charset="0"/>
                <a:cs typeface="Calibri" panose="020F0502020204030204" charset="0"/>
              </a:rPr>
              <a:t>Positioning of joints relative to each other </a:t>
            </a:r>
            <a:endParaRPr lang="zh-CN" altLang="en-US" sz="2000" dirty="0" err="1">
              <a:solidFill>
                <a:schemeClr val="tx1">
                  <a:lumMod val="75000"/>
                  <a:lumOff val="25000"/>
                </a:schemeClr>
              </a:solidFill>
              <a:latin typeface="Calibri" panose="020F0502020204030204" charset="0"/>
              <a:cs typeface="Calibri" panose="020F0502020204030204" charset="0"/>
            </a:endParaRPr>
          </a:p>
          <a:p>
            <a:pPr indent="0" fontAlgn="auto">
              <a:lnSpc>
                <a:spcPct val="100000"/>
              </a:lnSpc>
            </a:pPr>
            <a:r>
              <a:rPr lang="zh-CN" altLang="en-US" sz="2000" dirty="0" err="1">
                <a:solidFill>
                  <a:schemeClr val="tx1">
                    <a:lumMod val="75000"/>
                    <a:lumOff val="25000"/>
                  </a:schemeClr>
                </a:solidFill>
                <a:latin typeface="Calibri" panose="020F0502020204030204" charset="0"/>
                <a:cs typeface="Calibri" panose="020F0502020204030204" charset="0"/>
              </a:rPr>
              <a:t>(e.g. knee-to-ankle alignment)</a:t>
            </a:r>
            <a:endParaRPr lang="zh-CN" altLang="en-US" sz="2000" dirty="0" err="1">
              <a:solidFill>
                <a:schemeClr val="tx1">
                  <a:lumMod val="75000"/>
                  <a:lumOff val="25000"/>
                </a:schemeClr>
              </a:solidFill>
              <a:latin typeface="Calibri" panose="020F0502020204030204" charset="0"/>
              <a:cs typeface="Calibri" panose="020F0502020204030204" charset="0"/>
            </a:endParaRPr>
          </a:p>
          <a:p>
            <a:pPr indent="0" fontAlgn="auto">
              <a:lnSpc>
                <a:spcPct val="100000"/>
              </a:lnSpc>
              <a:spcBef>
                <a:spcPts val="600"/>
              </a:spcBef>
            </a:pPr>
            <a:r>
              <a:rPr lang="zh-CN" altLang="en-US" sz="2000" b="1" dirty="0" err="1">
                <a:solidFill>
                  <a:schemeClr val="tx1">
                    <a:lumMod val="75000"/>
                    <a:lumOff val="25000"/>
                  </a:schemeClr>
                </a:solidFill>
                <a:latin typeface="Calibri" panose="020F0502020204030204" charset="0"/>
                <a:cs typeface="Calibri" panose="020F0502020204030204" charset="0"/>
              </a:rPr>
              <a:t>Symmetry Analysis:</a:t>
            </a:r>
            <a:r>
              <a:rPr lang="zh-CN" altLang="en-US" sz="2000" dirty="0" err="1">
                <a:solidFill>
                  <a:schemeClr val="tx1">
                    <a:lumMod val="75000"/>
                    <a:lumOff val="25000"/>
                  </a:schemeClr>
                </a:solidFill>
                <a:latin typeface="Calibri" panose="020F0502020204030204" charset="0"/>
                <a:cs typeface="Calibri" panose="020F0502020204030204" charset="0"/>
              </a:rPr>
              <a:t> </a:t>
            </a:r>
            <a:endParaRPr lang="zh-CN" altLang="en-US" sz="2000" dirty="0" err="1">
              <a:solidFill>
                <a:schemeClr val="tx1">
                  <a:lumMod val="75000"/>
                  <a:lumOff val="25000"/>
                </a:schemeClr>
              </a:solidFill>
              <a:latin typeface="Calibri" panose="020F0502020204030204" charset="0"/>
              <a:cs typeface="Calibri" panose="020F0502020204030204" charset="0"/>
            </a:endParaRPr>
          </a:p>
          <a:p>
            <a:pPr indent="0" fontAlgn="auto">
              <a:lnSpc>
                <a:spcPct val="100000"/>
              </a:lnSpc>
            </a:pPr>
            <a:r>
              <a:rPr lang="zh-CN" altLang="en-US" sz="2000" dirty="0" err="1">
                <a:solidFill>
                  <a:schemeClr val="tx1">
                    <a:lumMod val="75000"/>
                    <a:lumOff val="25000"/>
                  </a:schemeClr>
                </a:solidFill>
                <a:latin typeface="Calibri" panose="020F0502020204030204" charset="0"/>
                <a:cs typeface="Calibri" panose="020F0502020204030204" charset="0"/>
              </a:rPr>
              <a:t>Comparing left and right side body alignment</a:t>
            </a:r>
            <a:endParaRPr lang="zh-CN" altLang="en-US" sz="2000" dirty="0" err="1">
              <a:solidFill>
                <a:schemeClr val="tx1">
                  <a:lumMod val="75000"/>
                  <a:lumOff val="25000"/>
                </a:schemeClr>
              </a:solidFill>
              <a:latin typeface="Calibri" panose="020F0502020204030204" charset="0"/>
              <a:cs typeface="Calibri" panose="020F0502020204030204" charset="0"/>
            </a:endParaRPr>
          </a:p>
          <a:p>
            <a:pPr indent="0" fontAlgn="auto">
              <a:lnSpc>
                <a:spcPct val="100000"/>
              </a:lnSpc>
              <a:spcBef>
                <a:spcPts val="600"/>
              </a:spcBef>
            </a:pPr>
            <a:r>
              <a:rPr lang="zh-CN" altLang="en-US" sz="2000" b="1" dirty="0" err="1">
                <a:solidFill>
                  <a:schemeClr val="tx1">
                    <a:lumMod val="75000"/>
                    <a:lumOff val="25000"/>
                  </a:schemeClr>
                </a:solidFill>
                <a:latin typeface="Calibri" panose="020F0502020204030204" charset="0"/>
                <a:cs typeface="Calibri" panose="020F0502020204030204" charset="0"/>
              </a:rPr>
              <a:t>Body Line Assessment: </a:t>
            </a:r>
            <a:endParaRPr lang="zh-CN" altLang="en-US" sz="2000" b="1" dirty="0" err="1">
              <a:solidFill>
                <a:schemeClr val="tx1">
                  <a:lumMod val="75000"/>
                  <a:lumOff val="25000"/>
                </a:schemeClr>
              </a:solidFill>
              <a:latin typeface="Calibri" panose="020F0502020204030204" charset="0"/>
              <a:cs typeface="Calibri" panose="020F0502020204030204" charset="0"/>
            </a:endParaRPr>
          </a:p>
          <a:p>
            <a:pPr indent="0" fontAlgn="auto">
              <a:lnSpc>
                <a:spcPct val="100000"/>
              </a:lnSpc>
            </a:pPr>
            <a:r>
              <a:rPr lang="zh-CN" altLang="en-US" sz="2000" dirty="0" err="1">
                <a:solidFill>
                  <a:schemeClr val="tx1">
                    <a:lumMod val="75000"/>
                    <a:lumOff val="25000"/>
                  </a:schemeClr>
                </a:solidFill>
                <a:latin typeface="Calibri" panose="020F0502020204030204" charset="0"/>
                <a:cs typeface="Calibri" panose="020F0502020204030204" charset="0"/>
              </a:rPr>
              <a:t>Spine, leg extension, and overall body coordination</a:t>
            </a:r>
            <a:endParaRPr lang="zh-CN" altLang="en-US" sz="2000" dirty="0" err="1">
              <a:solidFill>
                <a:schemeClr val="tx1">
                  <a:lumMod val="75000"/>
                  <a:lumOff val="25000"/>
                </a:schemeClr>
              </a:solidFill>
              <a:latin typeface="Calibri" panose="020F0502020204030204" charset="0"/>
              <a:cs typeface="Calibri" panose="020F0502020204030204" charset="0"/>
            </a:endParaRPr>
          </a:p>
        </p:txBody>
      </p:sp>
      <p:sp>
        <p:nvSpPr>
          <p:cNvPr id="35" name="Title 1"/>
          <p:cNvSpPr>
            <a:spLocks noGrp="1"/>
          </p:cNvSpPr>
          <p:nvPr/>
        </p:nvSpPr>
        <p:spPr>
          <a:xfrm>
            <a:off x="438150" y="466725"/>
            <a:ext cx="8638540" cy="810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gn="l">
              <a:buClrTx/>
              <a:buSzTx/>
              <a:buFontTx/>
            </a:pPr>
            <a:r>
              <a:rPr lang="en-US" altLang="en-SG" sz="2400" dirty="0"/>
              <a:t>Yoga Pose Estimation</a:t>
            </a:r>
            <a:endParaRPr lang="en-US" altLang="en-SG" sz="2400" dirty="0"/>
          </a:p>
        </p:txBody>
      </p:sp>
      <p:sp>
        <p:nvSpPr>
          <p:cNvPr id="36" name="文本框 35"/>
          <p:cNvSpPr txBox="1"/>
          <p:nvPr/>
        </p:nvSpPr>
        <p:spPr>
          <a:xfrm>
            <a:off x="438150" y="1088678"/>
            <a:ext cx="9318567" cy="1087755"/>
          </a:xfrm>
          <a:prstGeom prst="rect">
            <a:avLst/>
          </a:prstGeom>
          <a:noFill/>
        </p:spPr>
        <p:txBody>
          <a:bodyPr wrap="square" rtlCol="0">
            <a:spAutoFit/>
          </a:bodyPr>
          <a:lstStyle/>
          <a:p>
            <a:pPr>
              <a:lnSpc>
                <a:spcPct val="90000"/>
              </a:lnSpc>
              <a:spcBef>
                <a:spcPct val="0"/>
              </a:spcBef>
            </a:pPr>
            <a:r>
              <a:rPr lang="en-US" altLang="zh-CN" sz="2400" b="1" dirty="0">
                <a:solidFill>
                  <a:srgbClr val="0288D1"/>
                </a:solidFill>
                <a:latin typeface="+mj-lt"/>
                <a:ea typeface="+mj-ea"/>
                <a:cs typeface="Arial" panose="020B0604020202020204" pitchFamily="34" charset="0"/>
                <a:sym typeface="+mn-ea"/>
              </a:rPr>
              <a:t>Step 2.  Pose Comparison and Error Analysis</a:t>
            </a:r>
            <a:endParaRPr lang="en-US" altLang="zh-CN" sz="2400" b="1" dirty="0">
              <a:solidFill>
                <a:srgbClr val="0288D1"/>
              </a:solidFill>
              <a:latin typeface="+mj-lt"/>
              <a:ea typeface="+mj-ea"/>
              <a:cs typeface="Arial" panose="020B0604020202020204" pitchFamily="34" charset="0"/>
            </a:endParaRPr>
          </a:p>
          <a:p>
            <a:pPr>
              <a:lnSpc>
                <a:spcPct val="90000"/>
              </a:lnSpc>
              <a:spcBef>
                <a:spcPct val="0"/>
              </a:spcBef>
            </a:pPr>
            <a:r>
              <a:rPr lang="en-US" altLang="zh-CN" sz="2400" b="1" dirty="0">
                <a:solidFill>
                  <a:srgbClr val="0288D1"/>
                </a:solidFill>
                <a:latin typeface="+mj-lt"/>
                <a:ea typeface="+mj-ea"/>
                <a:cs typeface="Arial" panose="020B0604020202020204" pitchFamily="34" charset="0"/>
                <a:sym typeface="+mn-ea"/>
              </a:rPr>
              <a:t> </a:t>
            </a:r>
            <a:endParaRPr lang="en-US" altLang="zh-CN" sz="2400" b="1" dirty="0">
              <a:solidFill>
                <a:srgbClr val="0288D1"/>
              </a:solidFill>
              <a:latin typeface="+mj-lt"/>
              <a:ea typeface="+mj-ea"/>
              <a:cs typeface="Arial" panose="020B0604020202020204" pitchFamily="34" charset="0"/>
            </a:endParaRPr>
          </a:p>
          <a:p>
            <a:pPr>
              <a:lnSpc>
                <a:spcPct val="90000"/>
              </a:lnSpc>
              <a:spcBef>
                <a:spcPct val="0"/>
              </a:spcBef>
            </a:pPr>
            <a:r>
              <a:rPr lang="en-US" altLang="zh-CN" sz="2400" b="1" dirty="0">
                <a:solidFill>
                  <a:srgbClr val="0288D1"/>
                </a:solidFill>
                <a:latin typeface="+mj-lt"/>
                <a:ea typeface="+mj-ea"/>
                <a:cs typeface="Arial" panose="020B0604020202020204" pitchFamily="34" charset="0"/>
              </a:rPr>
              <a:t> </a:t>
            </a:r>
            <a:endParaRPr lang="en-US" altLang="zh-CN" sz="2400" b="1" dirty="0">
              <a:solidFill>
                <a:srgbClr val="0288D1"/>
              </a:solidFill>
              <a:latin typeface="+mj-lt"/>
              <a:ea typeface="+mj-ea"/>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42" name="Title 1"/>
          <p:cNvSpPr>
            <a:spLocks noGrp="1"/>
          </p:cNvSpPr>
          <p:nvPr/>
        </p:nvSpPr>
        <p:spPr>
          <a:xfrm>
            <a:off x="438150" y="466725"/>
            <a:ext cx="8638540" cy="810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gn="l">
              <a:buClrTx/>
              <a:buSzTx/>
              <a:buFontTx/>
            </a:pPr>
            <a:r>
              <a:rPr lang="en-US" altLang="en-SG" sz="2400" dirty="0"/>
              <a:t>Yoga Pose Estimation</a:t>
            </a:r>
            <a:endParaRPr lang="en-US" altLang="en-SG" sz="2400" dirty="0"/>
          </a:p>
        </p:txBody>
      </p:sp>
      <p:sp>
        <p:nvSpPr>
          <p:cNvPr id="43" name="文本框 42"/>
          <p:cNvSpPr txBox="1"/>
          <p:nvPr/>
        </p:nvSpPr>
        <p:spPr>
          <a:xfrm>
            <a:off x="438150" y="1088678"/>
            <a:ext cx="9318567" cy="423545"/>
          </a:xfrm>
          <a:prstGeom prst="rect">
            <a:avLst/>
          </a:prstGeom>
          <a:noFill/>
        </p:spPr>
        <p:txBody>
          <a:bodyPr wrap="square" rtlCol="0">
            <a:spAutoFit/>
          </a:bodyPr>
          <a:lstStyle/>
          <a:p>
            <a:pPr>
              <a:lnSpc>
                <a:spcPct val="90000"/>
              </a:lnSpc>
              <a:spcBef>
                <a:spcPct val="0"/>
              </a:spcBef>
            </a:pPr>
            <a:r>
              <a:rPr lang="en-US" altLang="zh-CN" sz="2400" b="1" dirty="0">
                <a:solidFill>
                  <a:srgbClr val="0288D1"/>
                </a:solidFill>
                <a:latin typeface="+mj-lt"/>
                <a:ea typeface="+mj-ea"/>
                <a:cs typeface="Arial" panose="020B0604020202020204" pitchFamily="34" charset="0"/>
                <a:sym typeface="+mn-ea"/>
              </a:rPr>
              <a:t>Step 3.  Specific methods of comparison</a:t>
            </a:r>
            <a:endParaRPr lang="en-US" altLang="zh-CN" sz="2400" b="1" dirty="0">
              <a:solidFill>
                <a:srgbClr val="0288D1"/>
              </a:solidFill>
              <a:latin typeface="+mj-lt"/>
              <a:ea typeface="+mj-ea"/>
              <a:cs typeface="Arial" panose="020B0604020202020204" pitchFamily="34" charset="0"/>
            </a:endParaRPr>
          </a:p>
        </p:txBody>
      </p:sp>
      <p:sp>
        <p:nvSpPr>
          <p:cNvPr id="2" name="文本框 1"/>
          <p:cNvSpPr txBox="1"/>
          <p:nvPr/>
        </p:nvSpPr>
        <p:spPr>
          <a:xfrm>
            <a:off x="711835" y="1656080"/>
            <a:ext cx="5132705" cy="2369185"/>
          </a:xfrm>
          <a:prstGeom prst="rect">
            <a:avLst/>
          </a:prstGeom>
          <a:noFill/>
        </p:spPr>
        <p:txBody>
          <a:bodyPr wrap="square" rtlCol="0" anchor="t">
            <a:noAutofit/>
          </a:bodyPr>
          <a:lstStyle/>
          <a:p>
            <a:pPr indent="0" fontAlgn="auto">
              <a:lnSpc>
                <a:spcPct val="120000"/>
              </a:lnSpc>
            </a:pPr>
            <a:r>
              <a:rPr lang="en-US" altLang="zh-CN" sz="2400" b="1" dirty="0" err="1">
                <a:solidFill>
                  <a:schemeClr val="accent2"/>
                </a:solidFill>
                <a:latin typeface="Calibri" panose="020F0502020204030204" charset="0"/>
                <a:cs typeface="Calibri" panose="020F0502020204030204" charset="0"/>
                <a:sym typeface="+mn-ea"/>
              </a:rPr>
              <a:t>1. </a:t>
            </a:r>
            <a:r>
              <a:rPr lang="zh-CN" altLang="en-US" sz="2400" b="1" dirty="0" err="1">
                <a:solidFill>
                  <a:schemeClr val="accent2"/>
                </a:solidFill>
                <a:latin typeface="Calibri" panose="020F0502020204030204" charset="0"/>
                <a:cs typeface="Calibri" panose="020F0502020204030204" charset="0"/>
                <a:sym typeface="+mn-ea"/>
              </a:rPr>
              <a:t>Calculate Standard Pose Features</a:t>
            </a:r>
            <a:endParaRPr lang="zh-CN" altLang="en-US" sz="2400" b="1" dirty="0" err="1">
              <a:solidFill>
                <a:schemeClr val="accent2"/>
              </a:solidFill>
              <a:latin typeface="Calibri" panose="020F0502020204030204" charset="0"/>
              <a:cs typeface="Calibri" panose="020F0502020204030204" charset="0"/>
              <a:sym typeface="+mn-ea"/>
            </a:endParaRPr>
          </a:p>
          <a:p>
            <a:pPr indent="0" fontAlgn="auto">
              <a:lnSpc>
                <a:spcPct val="120000"/>
              </a:lnSpc>
            </a:pPr>
            <a:r>
              <a:rPr lang="zh-CN" altLang="en-US" sz="2000" dirty="0" err="1">
                <a:latin typeface="Calibri" panose="020F0502020204030204" charset="0"/>
                <a:cs typeface="Calibri" panose="020F0502020204030204" charset="0"/>
                <a:sym typeface="+mn-ea"/>
              </a:rPr>
              <a:t>Calculate joint angles, relative positions, and slopes for key points</a:t>
            </a:r>
            <a:endParaRPr lang="zh-CN" altLang="en-US" sz="2000" dirty="0" err="1">
              <a:latin typeface="Calibri" panose="020F0502020204030204" charset="0"/>
              <a:cs typeface="Calibri" panose="020F0502020204030204" charset="0"/>
              <a:sym typeface="+mn-ea"/>
            </a:endParaRPr>
          </a:p>
          <a:p>
            <a:pPr indent="0" fontAlgn="auto">
              <a:lnSpc>
                <a:spcPct val="120000"/>
              </a:lnSpc>
            </a:pPr>
            <a:r>
              <a:rPr lang="zh-CN" altLang="en-US" sz="2000" dirty="0" err="1">
                <a:latin typeface="Calibri" panose="020F0502020204030204" charset="0"/>
                <a:cs typeface="Calibri" panose="020F0502020204030204" charset="0"/>
                <a:sym typeface="+mn-ea"/>
              </a:rPr>
              <a:t>Perform statistical analysis (mean and standard deviation) on the features of the standard poses</a:t>
            </a:r>
            <a:endParaRPr lang="zh-CN" altLang="en-US" sz="2000" dirty="0" err="1">
              <a:latin typeface="Calibri" panose="020F0502020204030204" charset="0"/>
              <a:cs typeface="Calibri" panose="020F0502020204030204" charset="0"/>
              <a:sym typeface="+mn-ea"/>
            </a:endParaRPr>
          </a:p>
        </p:txBody>
      </p:sp>
      <p:sp>
        <p:nvSpPr>
          <p:cNvPr id="4" name="文本框 3"/>
          <p:cNvSpPr txBox="1"/>
          <p:nvPr/>
        </p:nvSpPr>
        <p:spPr>
          <a:xfrm>
            <a:off x="711835" y="4169410"/>
            <a:ext cx="5080000" cy="2011680"/>
          </a:xfrm>
          <a:prstGeom prst="rect">
            <a:avLst/>
          </a:prstGeom>
        </p:spPr>
        <p:txBody>
          <a:bodyPr>
            <a:spAutoFit/>
          </a:bodyPr>
          <a:lstStyle/>
          <a:p>
            <a:pPr algn="l">
              <a:lnSpc>
                <a:spcPct val="120000"/>
              </a:lnSpc>
              <a:buClrTx/>
              <a:buSzTx/>
              <a:buFontTx/>
            </a:pPr>
            <a:r>
              <a:rPr lang="en-US" altLang="zh-CN" sz="2400" b="1" dirty="0" err="1">
                <a:solidFill>
                  <a:schemeClr val="accent2"/>
                </a:solidFill>
                <a:latin typeface="Calibri" panose="020F0502020204030204" charset="0"/>
                <a:cs typeface="Calibri" panose="020F0502020204030204" charset="0"/>
              </a:rPr>
              <a:t>2. </a:t>
            </a:r>
            <a:r>
              <a:rPr lang="zh-CN" altLang="en-US" sz="2400" b="1" dirty="0" err="1">
                <a:solidFill>
                  <a:schemeClr val="accent2"/>
                </a:solidFill>
                <a:latin typeface="Calibri" panose="020F0502020204030204" charset="0"/>
                <a:cs typeface="Calibri" panose="020F0502020204030204" charset="0"/>
              </a:rPr>
              <a:t>Define Thresholds</a:t>
            </a:r>
            <a:endParaRPr lang="zh-CN" altLang="en-US" sz="2400" b="1" dirty="0" err="1">
              <a:solidFill>
                <a:schemeClr val="accent2"/>
              </a:solidFill>
              <a:latin typeface="Calibri" panose="020F0502020204030204" charset="0"/>
              <a:cs typeface="Calibri" panose="020F0502020204030204" charset="0"/>
            </a:endParaRPr>
          </a:p>
          <a:p>
            <a:pPr algn="l">
              <a:lnSpc>
                <a:spcPct val="120000"/>
              </a:lnSpc>
              <a:buClrTx/>
              <a:buSzTx/>
              <a:buFontTx/>
            </a:pPr>
            <a:r>
              <a:rPr lang="zh-CN" altLang="en-US" sz="2000" dirty="0" err="1">
                <a:latin typeface="Calibri" panose="020F0502020204030204" charset="0"/>
                <a:cs typeface="Calibri" panose="020F0502020204030204" charset="0"/>
              </a:rPr>
              <a:t>Set thresholds based on the calculated mean and standard deviation</a:t>
            </a:r>
            <a:endParaRPr lang="zh-CN" altLang="en-US" sz="2000" dirty="0" err="1">
              <a:latin typeface="Calibri" panose="020F0502020204030204" charset="0"/>
              <a:cs typeface="Calibri" panose="020F0502020204030204" charset="0"/>
            </a:endParaRPr>
          </a:p>
          <a:p>
            <a:pPr algn="l">
              <a:lnSpc>
                <a:spcPct val="120000"/>
              </a:lnSpc>
              <a:buClrTx/>
              <a:buSzTx/>
              <a:buFontTx/>
            </a:pPr>
            <a:r>
              <a:rPr lang="zh-CN" altLang="en-US" sz="2000" dirty="0" err="1">
                <a:latin typeface="Calibri" panose="020F0502020204030204" charset="0"/>
                <a:cs typeface="Calibri" panose="020F0502020204030204" charset="0"/>
              </a:rPr>
              <a:t>Establish tolerance ranges to accommodate individual variations</a:t>
            </a:r>
            <a:endParaRPr lang="zh-CN" altLang="en-US" sz="2000" dirty="0" err="1">
              <a:latin typeface="Calibri" panose="020F0502020204030204" charset="0"/>
              <a:cs typeface="Calibri" panose="020F0502020204030204" charset="0"/>
            </a:endParaRPr>
          </a:p>
        </p:txBody>
      </p:sp>
      <p:sp>
        <p:nvSpPr>
          <p:cNvPr id="10" name="文本框 9"/>
          <p:cNvSpPr txBox="1"/>
          <p:nvPr/>
        </p:nvSpPr>
        <p:spPr>
          <a:xfrm>
            <a:off x="6292850" y="1699260"/>
            <a:ext cx="5080000" cy="1691640"/>
          </a:xfrm>
          <a:prstGeom prst="rect">
            <a:avLst/>
          </a:prstGeom>
        </p:spPr>
        <p:txBody>
          <a:bodyPr>
            <a:spAutoFit/>
          </a:bodyPr>
          <a:lstStyle/>
          <a:p>
            <a:r>
              <a:rPr lang="en-US" altLang="zh-CN" sz="2400" b="1" dirty="0" err="1">
                <a:solidFill>
                  <a:schemeClr val="accent2"/>
                </a:solidFill>
                <a:latin typeface="Calibri" panose="020F0502020204030204" charset="0"/>
                <a:cs typeface="Calibri" panose="020F0502020204030204" charset="0"/>
              </a:rPr>
              <a:t>3. </a:t>
            </a:r>
            <a:r>
              <a:rPr lang="zh-CN" altLang="en-US" sz="2400" b="1" dirty="0" err="1">
                <a:solidFill>
                  <a:schemeClr val="accent2"/>
                </a:solidFill>
                <a:latin typeface="Calibri" panose="020F0502020204030204" charset="0"/>
                <a:cs typeface="Calibri" panose="020F0502020204030204" charset="0"/>
              </a:rPr>
              <a:t>Generate Standard Pose Model</a:t>
            </a:r>
            <a:endParaRPr lang="en-US" altLang="zh-CN" sz="1600"/>
          </a:p>
          <a:p>
            <a:r>
              <a:rPr lang="zh-CN" altLang="en-US" sz="2000" dirty="0" err="1">
                <a:latin typeface="Calibri" panose="020F0502020204030204" charset="0"/>
                <a:cs typeface="Calibri" panose="020F0502020204030204" charset="0"/>
              </a:rPr>
              <a:t>Define the standard pose using the threshold ranges</a:t>
            </a:r>
            <a:endParaRPr lang="zh-CN" altLang="en-US" sz="2000" dirty="0" err="1">
              <a:latin typeface="Calibri" panose="020F0502020204030204" charset="0"/>
              <a:cs typeface="Calibri" panose="020F0502020204030204" charset="0"/>
            </a:endParaRPr>
          </a:p>
          <a:p>
            <a:r>
              <a:rPr lang="zh-CN" altLang="en-US" sz="2000" dirty="0" err="1">
                <a:latin typeface="Calibri" panose="020F0502020204030204" charset="0"/>
                <a:cs typeface="Calibri" panose="020F0502020204030204" charset="0"/>
              </a:rPr>
              <a:t>Prepare the model for comparison with user-uploaded poses</a:t>
            </a:r>
            <a:endParaRPr lang="zh-CN" altLang="en-US" sz="2000" dirty="0" err="1">
              <a:latin typeface="Calibri" panose="020F0502020204030204" charset="0"/>
              <a:cs typeface="Calibri" panose="020F0502020204030204" charset="0"/>
            </a:endParaRPr>
          </a:p>
        </p:txBody>
      </p:sp>
      <p:sp>
        <p:nvSpPr>
          <p:cNvPr id="12" name="文本框 11"/>
          <p:cNvSpPr txBox="1"/>
          <p:nvPr/>
        </p:nvSpPr>
        <p:spPr>
          <a:xfrm>
            <a:off x="6292850" y="3854768"/>
            <a:ext cx="5080000" cy="2306955"/>
          </a:xfrm>
          <a:prstGeom prst="rect">
            <a:avLst/>
          </a:prstGeom>
        </p:spPr>
        <p:txBody>
          <a:bodyPr>
            <a:spAutoFit/>
          </a:bodyPr>
          <a:lstStyle/>
          <a:p>
            <a:r>
              <a:rPr lang="en-US" altLang="zh-CN" sz="2400" b="1" dirty="0" err="1">
                <a:solidFill>
                  <a:schemeClr val="accent2"/>
                </a:solidFill>
                <a:latin typeface="Calibri" panose="020F0502020204030204" charset="0"/>
                <a:cs typeface="Calibri" panose="020F0502020204030204" charset="0"/>
              </a:rPr>
              <a:t>4. </a:t>
            </a:r>
            <a:r>
              <a:rPr lang="zh-CN" altLang="en-US" sz="2400" b="1" dirty="0" err="1">
                <a:solidFill>
                  <a:schemeClr val="accent2"/>
                </a:solidFill>
                <a:latin typeface="Calibri" panose="020F0502020204030204" charset="0"/>
                <a:cs typeface="Calibri" panose="020F0502020204030204" charset="0"/>
              </a:rPr>
              <a:t>User Pose Comparison</a:t>
            </a:r>
            <a:endParaRPr lang="zh-CN" altLang="en-US" sz="2400" b="1" dirty="0" err="1">
              <a:solidFill>
                <a:schemeClr val="accent2"/>
              </a:solidFill>
              <a:latin typeface="Calibri" panose="020F0502020204030204" charset="0"/>
              <a:cs typeface="Calibri" panose="020F0502020204030204" charset="0"/>
            </a:endParaRPr>
          </a:p>
          <a:p>
            <a:pPr algn="l">
              <a:buClrTx/>
              <a:buSzTx/>
              <a:buNone/>
            </a:pPr>
            <a:r>
              <a:rPr lang="zh-CN" altLang="en-US" sz="2000" dirty="0" err="1">
                <a:latin typeface="Calibri" panose="020F0502020204030204" charset="0"/>
                <a:cs typeface="Calibri" panose="020F0502020204030204" charset="0"/>
              </a:rPr>
              <a:t>Calculate key point features for the user-uploaded pose</a:t>
            </a:r>
            <a:endParaRPr lang="zh-CN" altLang="en-US" sz="2000" dirty="0" err="1">
              <a:latin typeface="Calibri" panose="020F0502020204030204" charset="0"/>
              <a:cs typeface="Calibri" panose="020F0502020204030204" charset="0"/>
            </a:endParaRPr>
          </a:p>
          <a:p>
            <a:pPr algn="l">
              <a:buClrTx/>
              <a:buSzTx/>
              <a:buNone/>
            </a:pPr>
            <a:r>
              <a:rPr lang="zh-CN" altLang="en-US" sz="2000" dirty="0" err="1">
                <a:latin typeface="Calibri" panose="020F0502020204030204" charset="0"/>
                <a:cs typeface="Calibri" panose="020F0502020204030204" charset="0"/>
              </a:rPr>
              <a:t>Compare the user pose with the standard pose (joint angles, relative positions, slopes)</a:t>
            </a:r>
            <a:endParaRPr lang="zh-CN" altLang="en-US" sz="2000" dirty="0" err="1">
              <a:latin typeface="Calibri" panose="020F0502020204030204" charset="0"/>
              <a:cs typeface="Calibri" panose="020F0502020204030204" charset="0"/>
            </a:endParaRPr>
          </a:p>
          <a:p>
            <a:pPr algn="l">
              <a:buClrTx/>
              <a:buSzTx/>
              <a:buNone/>
            </a:pPr>
            <a:r>
              <a:rPr lang="zh-CN" altLang="en-US" sz="2000" dirty="0" err="1">
                <a:latin typeface="Calibri" panose="020F0502020204030204" charset="0"/>
                <a:cs typeface="Calibri" panose="020F0502020204030204" charset="0"/>
              </a:rPr>
              <a:t>Evaluate pose accuracy based on predefined thresholds</a:t>
            </a:r>
            <a:endParaRPr lang="zh-CN" altLang="en-US" sz="2000" dirty="0" err="1">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8" name="Title 1"/>
          <p:cNvSpPr>
            <a:spLocks noGrp="1"/>
          </p:cNvSpPr>
          <p:nvPr/>
        </p:nvSpPr>
        <p:spPr>
          <a:xfrm>
            <a:off x="533403" y="354592"/>
            <a:ext cx="6562341" cy="936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a:solidFill>
                  <a:srgbClr val="173F7E"/>
                </a:solidFill>
                <a:latin typeface="Arial Black" panose="020B0A04020102020204" pitchFamily="34" charset="0"/>
                <a:ea typeface="+mn-ea"/>
                <a:cs typeface="+mn-cs"/>
              </a:rPr>
              <a:t>Introduction to Yoga Master</a:t>
            </a:r>
            <a:endParaRPr lang="en-US">
              <a:solidFill>
                <a:srgbClr val="173F7E"/>
              </a:solidFill>
              <a:latin typeface="Arial Black" panose="020B0A04020102020204" pitchFamily="34" charset="0"/>
              <a:ea typeface="+mn-ea"/>
              <a:cs typeface="+mn-cs"/>
            </a:endParaRPr>
          </a:p>
        </p:txBody>
      </p:sp>
      <p:sp>
        <p:nvSpPr>
          <p:cNvPr id="9" name="TextBox 8"/>
          <p:cNvSpPr txBox="1"/>
          <p:nvPr/>
        </p:nvSpPr>
        <p:spPr>
          <a:xfrm>
            <a:off x="1059815" y="1416050"/>
            <a:ext cx="7081520" cy="1322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a:solidFill>
                  <a:srgbClr val="173F7E"/>
                </a:solidFill>
              </a:rPr>
              <a:t>A system that recommends personalized yoga poses to users, evaluates their posture from uploaded photos, and provides precise corrections along with feedback for improvement.</a:t>
            </a:r>
            <a:endParaRPr lang="en-US" sz="2000" b="1">
              <a:solidFill>
                <a:srgbClr val="173F7E"/>
              </a:solidFill>
            </a:endParaRPr>
          </a:p>
        </p:txBody>
      </p:sp>
      <p:pic>
        <p:nvPicPr>
          <p:cNvPr id="14" name="图片 13" descr="Yoga Master"/>
          <p:cNvPicPr>
            <a:picLocks noChangeAspect="1"/>
          </p:cNvPicPr>
          <p:nvPr/>
        </p:nvPicPr>
        <p:blipFill>
          <a:blip r:embed="rId2"/>
          <a:srcRect l="2331" r="1636" b="6048"/>
          <a:stretch>
            <a:fillRect/>
          </a:stretch>
        </p:blipFill>
        <p:spPr>
          <a:xfrm>
            <a:off x="0" y="2645410"/>
            <a:ext cx="12192000" cy="3437890"/>
          </a:xfrm>
          <a:prstGeom prst="rect">
            <a:avLst/>
          </a:prstGeom>
        </p:spPr>
      </p:pic>
      <p:sp>
        <p:nvSpPr>
          <p:cNvPr id="15" name="TextBox 8"/>
          <p:cNvSpPr txBox="1"/>
          <p:nvPr/>
        </p:nvSpPr>
        <p:spPr>
          <a:xfrm>
            <a:off x="1059815" y="4836160"/>
            <a:ext cx="1123950"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a:solidFill>
                  <a:srgbClr val="173F7E"/>
                </a:solidFill>
              </a:rPr>
              <a:t>3 parts</a:t>
            </a:r>
            <a:endParaRPr lang="en-US" sz="2000" b="1">
              <a:solidFill>
                <a:srgbClr val="173F7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grpSp>
        <p:nvGrpSpPr>
          <p:cNvPr id="14" name="组合 13"/>
          <p:cNvGrpSpPr>
            <a:grpSpLocks noChangeAspect="1"/>
          </p:cNvGrpSpPr>
          <p:nvPr/>
        </p:nvGrpSpPr>
        <p:grpSpPr>
          <a:xfrm>
            <a:off x="377190" y="2007870"/>
            <a:ext cx="6771640" cy="3757201"/>
            <a:chOff x="3509" y="1783"/>
            <a:chExt cx="12510" cy="6941"/>
          </a:xfrm>
        </p:grpSpPr>
        <p:sp>
          <p:nvSpPr>
            <p:cNvPr id="2" name="Rectangle 3"/>
            <p:cNvSpPr/>
            <p:nvPr/>
          </p:nvSpPr>
          <p:spPr>
            <a:xfrm>
              <a:off x="3509" y="1783"/>
              <a:ext cx="12510" cy="69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latin typeface="+mn-ea"/>
              </a:endParaRPr>
            </a:p>
          </p:txBody>
        </p:sp>
        <p:sp>
          <p:nvSpPr>
            <p:cNvPr id="4" name="TextBox 8"/>
            <p:cNvSpPr txBox="1"/>
            <p:nvPr/>
          </p:nvSpPr>
          <p:spPr>
            <a:xfrm>
              <a:off x="3989" y="2171"/>
              <a:ext cx="10973" cy="680"/>
            </a:xfrm>
            <a:prstGeom prst="rect">
              <a:avLst/>
            </a:prstGeom>
            <a:noFill/>
          </p:spPr>
          <p:txBody>
            <a:bodyPr wrap="square" rtlCol="0">
              <a:spAutoFit/>
            </a:bodyPr>
            <a:lstStyle/>
            <a:p>
              <a:r>
                <a:rPr lang="en-US" b="1">
                  <a:latin typeface="+mn-ea"/>
                  <a:sym typeface="+mn-ea"/>
                </a:rPr>
                <a:t>Posture Analysis and Improvement Feedback</a:t>
              </a:r>
              <a:r>
                <a:rPr lang="en-US" b="1">
                  <a:latin typeface="+mn-ea"/>
                </a:rPr>
                <a:t> </a:t>
              </a:r>
              <a:endParaRPr lang="en-US" b="1">
                <a:latin typeface="+mn-ea"/>
              </a:endParaRPr>
            </a:p>
          </p:txBody>
        </p:sp>
        <p:sp>
          <p:nvSpPr>
            <p:cNvPr id="10" name="TextBox 4"/>
            <p:cNvSpPr txBox="1"/>
            <p:nvPr/>
          </p:nvSpPr>
          <p:spPr>
            <a:xfrm>
              <a:off x="9902" y="2810"/>
              <a:ext cx="4701" cy="1078"/>
            </a:xfrm>
            <a:prstGeom prst="rect">
              <a:avLst/>
            </a:prstGeom>
            <a:noFill/>
          </p:spPr>
          <p:txBody>
            <a:bodyPr wrap="square" rtlCol="0">
              <a:spAutoFit/>
            </a:bodyPr>
            <a:lstStyle/>
            <a:p>
              <a:r>
                <a:rPr lang="en-US" sz="1600">
                  <a:latin typeface="+mn-ea"/>
                </a:rPr>
                <a:t>Pose: Warrior II</a:t>
              </a:r>
              <a:endParaRPr lang="en-US" sz="1600">
                <a:latin typeface="+mn-ea"/>
              </a:endParaRPr>
            </a:p>
            <a:p>
              <a:r>
                <a:rPr lang="en-US" sz="1600">
                  <a:latin typeface="+mn-ea"/>
                </a:rPr>
                <a:t>Overall Score: 7.5/10</a:t>
              </a:r>
              <a:endParaRPr lang="en-US" sz="1600">
                <a:latin typeface="+mn-ea"/>
              </a:endParaRPr>
            </a:p>
          </p:txBody>
        </p:sp>
        <p:sp>
          <p:nvSpPr>
            <p:cNvPr id="12" name="TextBox 1"/>
            <p:cNvSpPr txBox="1"/>
            <p:nvPr/>
          </p:nvSpPr>
          <p:spPr>
            <a:xfrm>
              <a:off x="9843" y="3793"/>
              <a:ext cx="5970" cy="4484"/>
            </a:xfrm>
            <a:prstGeom prst="rect">
              <a:avLst/>
            </a:prstGeom>
            <a:noFill/>
          </p:spPr>
          <p:txBody>
            <a:bodyPr wrap="square" rtlCol="0">
              <a:noAutofit/>
            </a:bodyPr>
            <a:lstStyle/>
            <a:p>
              <a:pPr marR="0" lvl="0" indent="0" algn="l" defTabSz="914400" rtl="0" eaLnBrk="1" fontAlgn="auto" latinLnBrk="0" hangingPunct="1">
                <a:lnSpc>
                  <a:spcPct val="100000"/>
                </a:lnSpc>
                <a:spcBef>
                  <a:spcPts val="0"/>
                </a:spcBef>
                <a:buClrTx/>
                <a:buSzTx/>
                <a:buFont typeface="Arial" panose="020B0604020202020204" pitchFamily="34" charset="0"/>
                <a:buNone/>
              </a:pPr>
              <a:r>
                <a:rPr lang="en-US" sz="1200">
                  <a:latin typeface="+mn-ea"/>
                  <a:sym typeface="+mn-ea"/>
                </a:rPr>
                <a:t>Joint Angles:</a:t>
              </a:r>
              <a:endParaRPr lang="en-US" sz="1200">
                <a:latin typeface="+mn-ea"/>
                <a:sym typeface="+mn-ea"/>
              </a:endParaRPr>
            </a:p>
            <a:p>
              <a:pPr marR="0" lvl="0" indent="0" algn="l" defTabSz="914400" rtl="0" eaLnBrk="1" fontAlgn="auto" latinLnBrk="0" hangingPunct="1">
                <a:lnSpc>
                  <a:spcPct val="100000"/>
                </a:lnSpc>
                <a:spcBef>
                  <a:spcPts val="0"/>
                </a:spcBef>
                <a:buClrTx/>
                <a:buSzTx/>
                <a:buFont typeface="Arial" panose="020B0604020202020204" pitchFamily="34" charset="0"/>
                <a:buNone/>
              </a:pPr>
              <a:r>
                <a:rPr lang="en-US" sz="1200">
                  <a:latin typeface="+mn-ea"/>
                  <a:sym typeface="+mn-ea"/>
                </a:rPr>
                <a:t>Left Knee Joint: Current angle is 95°, standard is 90°. Move the knee slightly outward to keep it aligned over the ankle.</a:t>
              </a:r>
              <a:endParaRPr lang="en-US" sz="1200">
                <a:latin typeface="+mn-ea"/>
                <a:sym typeface="+mn-ea"/>
              </a:endParaRPr>
            </a:p>
            <a:p>
              <a:pPr marR="0" lvl="0" indent="0" algn="l" defTabSz="914400" rtl="0" fontAlgn="auto">
                <a:lnSpc>
                  <a:spcPct val="100000"/>
                </a:lnSpc>
                <a:spcBef>
                  <a:spcPts val="600"/>
                </a:spcBef>
                <a:buClrTx/>
                <a:buSzTx/>
                <a:buFont typeface="Arial" panose="020B0604020202020204" pitchFamily="34" charset="0"/>
                <a:buNone/>
              </a:pPr>
              <a:r>
                <a:rPr lang="en-US" sz="1200">
                  <a:latin typeface="+mn-ea"/>
                  <a:sym typeface="+mn-ea"/>
                </a:rPr>
                <a:t>Body Line:</a:t>
              </a:r>
              <a:endParaRPr lang="en-US" sz="1200">
                <a:latin typeface="+mn-ea"/>
                <a:sym typeface="+mn-ea"/>
              </a:endParaRPr>
            </a:p>
            <a:p>
              <a:pPr marR="0" lvl="0" indent="0" algn="l" defTabSz="914400" rtl="0" eaLnBrk="1" fontAlgn="auto" latinLnBrk="0" hangingPunct="1">
                <a:lnSpc>
                  <a:spcPct val="100000"/>
                </a:lnSpc>
                <a:spcBef>
                  <a:spcPts val="0"/>
                </a:spcBef>
                <a:buClrTx/>
                <a:buSzTx/>
                <a:buFont typeface="Arial" panose="020B0604020202020204" pitchFamily="34" charset="0"/>
                <a:buNone/>
              </a:pPr>
              <a:r>
                <a:rPr lang="en-US" sz="1200">
                  <a:latin typeface="+mn-ea"/>
                  <a:sym typeface="+mn-ea"/>
                </a:rPr>
                <a:t>Spine: The spine is generally straight, with a slight curvature that is within acceptable limits.</a:t>
              </a:r>
              <a:endParaRPr lang="en-US" sz="1200">
                <a:latin typeface="+mn-ea"/>
                <a:sym typeface="+mn-ea"/>
              </a:endParaRPr>
            </a:p>
            <a:p>
              <a:pPr marR="0" lvl="0" indent="0" algn="l" defTabSz="914400" rtl="0" eaLnBrk="1" fontAlgn="auto" latinLnBrk="0" hangingPunct="1">
                <a:lnSpc>
                  <a:spcPct val="100000"/>
                </a:lnSpc>
                <a:spcBef>
                  <a:spcPts val="0"/>
                </a:spcBef>
                <a:buClrTx/>
                <a:buSzTx/>
                <a:buFont typeface="Arial" panose="020B0604020202020204" pitchFamily="34" charset="0"/>
                <a:buNone/>
              </a:pPr>
              <a:r>
                <a:rPr lang="en-US" sz="1200">
                  <a:latin typeface="+mn-ea"/>
                  <a:sym typeface="+mn-ea"/>
                </a:rPr>
                <a:t>...</a:t>
              </a:r>
              <a:endParaRPr lang="en-US" sz="1200">
                <a:latin typeface="+mn-ea"/>
                <a:sym typeface="+mn-ea"/>
              </a:endParaRPr>
            </a:p>
            <a:p>
              <a:pPr marR="0" lvl="0" indent="0" algn="l" defTabSz="914400" rtl="0" fontAlgn="auto">
                <a:lnSpc>
                  <a:spcPct val="100000"/>
                </a:lnSpc>
                <a:spcBef>
                  <a:spcPts val="600"/>
                </a:spcBef>
                <a:buClrTx/>
                <a:buSzTx/>
                <a:buFont typeface="Arial" panose="020B0604020202020204" pitchFamily="34" charset="0"/>
                <a:buNone/>
              </a:pPr>
              <a:r>
                <a:rPr lang="en-US" sz="1200">
                  <a:latin typeface="+mn-ea"/>
                  <a:sym typeface="+mn-ea"/>
                </a:rPr>
                <a:t>Improvement Tips:</a:t>
              </a:r>
              <a:endParaRPr lang="en-US" sz="1200">
                <a:latin typeface="+mn-ea"/>
                <a:sym typeface="+mn-ea"/>
              </a:endParaRPr>
            </a:p>
            <a:p>
              <a:pPr marR="0" lvl="0" indent="0" algn="l" defTabSz="914400" rtl="0" eaLnBrk="1" fontAlgn="auto" latinLnBrk="0" hangingPunct="1">
                <a:lnSpc>
                  <a:spcPct val="100000"/>
                </a:lnSpc>
                <a:spcBef>
                  <a:spcPts val="0"/>
                </a:spcBef>
                <a:buClrTx/>
                <a:buSzTx/>
                <a:buFont typeface="Arial" panose="020B0604020202020204" pitchFamily="34" charset="0"/>
                <a:buNone/>
              </a:pPr>
              <a:r>
                <a:rPr lang="en-US" sz="1200">
                  <a:latin typeface="+mn-ea"/>
                  <a:sym typeface="+mn-ea"/>
                </a:rPr>
                <a:t>Shoulder Adjustment Exercise: Strengthen shoulder balance by practicing exercises like lateral raises with dumbbells.</a:t>
              </a:r>
              <a:endParaRPr lang="en-US" sz="1200">
                <a:latin typeface="+mn-ea"/>
                <a:sym typeface="+mn-ea"/>
              </a:endParaRPr>
            </a:p>
          </p:txBody>
        </p:sp>
        <p:grpSp>
          <p:nvGrpSpPr>
            <p:cNvPr id="25" name="组合 24"/>
            <p:cNvGrpSpPr/>
            <p:nvPr/>
          </p:nvGrpSpPr>
          <p:grpSpPr>
            <a:xfrm>
              <a:off x="4241" y="3189"/>
              <a:ext cx="5090" cy="5066"/>
              <a:chOff x="4371" y="3127"/>
              <a:chExt cx="5090" cy="5066"/>
            </a:xfrm>
          </p:grpSpPr>
          <p:pic>
            <p:nvPicPr>
              <p:cNvPr id="28" name="图片 27" descr="Tree_Pose_or_Vrksasana__image_149"/>
              <p:cNvPicPr>
                <a:picLocks noChangeAspect="1"/>
              </p:cNvPicPr>
              <p:nvPr/>
            </p:nvPicPr>
            <p:blipFill>
              <a:blip r:embed="rId2"/>
              <a:stretch>
                <a:fillRect/>
              </a:stretch>
            </p:blipFill>
            <p:spPr>
              <a:xfrm>
                <a:off x="7111" y="3127"/>
                <a:ext cx="2350" cy="3559"/>
              </a:xfrm>
              <a:prstGeom prst="rect">
                <a:avLst/>
              </a:pr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0" y="3130"/>
                <a:ext cx="2110" cy="3559"/>
              </a:xfrm>
              <a:prstGeom prst="rect">
                <a:avLst/>
              </a:prstGeom>
            </p:spPr>
          </p:pic>
          <p:sp>
            <p:nvSpPr>
              <p:cNvPr id="32" name="文本框 31"/>
              <p:cNvSpPr txBox="1"/>
              <p:nvPr/>
            </p:nvSpPr>
            <p:spPr>
              <a:xfrm>
                <a:off x="4371" y="6819"/>
                <a:ext cx="2228" cy="11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Ground truth</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Yoga pose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3" name="文本框 32"/>
              <p:cNvSpPr txBox="1"/>
              <p:nvPr/>
            </p:nvSpPr>
            <p:spPr>
              <a:xfrm>
                <a:off x="7391" y="6957"/>
                <a:ext cx="1790" cy="12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User input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sp>
        <p:nvSpPr>
          <p:cNvPr id="34" name="文本框 33"/>
          <p:cNvSpPr txBox="1"/>
          <p:nvPr/>
        </p:nvSpPr>
        <p:spPr>
          <a:xfrm>
            <a:off x="7303135" y="2482215"/>
            <a:ext cx="4744085" cy="2707005"/>
          </a:xfrm>
          <a:prstGeom prst="rect">
            <a:avLst/>
          </a:prstGeom>
          <a:noFill/>
        </p:spPr>
        <p:txBody>
          <a:bodyPr wrap="square">
            <a:spAutoFit/>
          </a:bodyPr>
          <a:lstStyle/>
          <a:p>
            <a:pPr marL="342900" lvl="0" indent="-342900" algn="l" fontAlgn="auto">
              <a:spcBef>
                <a:spcPts val="1200"/>
              </a:spcBef>
              <a:buClrTx/>
              <a:buSzTx/>
              <a:buFont typeface="Arial" panose="020B0604020202020204" pitchFamily="34" charset="0"/>
              <a:buChar char="•"/>
            </a:pPr>
            <a:r>
              <a:rPr lang="zh-CN" altLang="en-US" sz="2000" dirty="0" err="1">
                <a:solidFill>
                  <a:schemeClr val="tx1">
                    <a:lumMod val="75000"/>
                    <a:lumOff val="25000"/>
                  </a:schemeClr>
                </a:solidFill>
                <a:latin typeface="Calibri" panose="020F0502020204030204" charset="0"/>
                <a:cs typeface="Calibri" panose="020F0502020204030204" charset="0"/>
                <a:sym typeface="+mn-ea"/>
              </a:rPr>
              <a:t>System generates clear, actionable feedback based on the pose comparison.</a:t>
            </a:r>
            <a:endParaRPr lang="zh-CN" altLang="en-US" sz="2000" dirty="0" err="1">
              <a:solidFill>
                <a:schemeClr val="tx1">
                  <a:lumMod val="75000"/>
                  <a:lumOff val="25000"/>
                </a:schemeClr>
              </a:solidFill>
              <a:latin typeface="Calibri" panose="020F0502020204030204" charset="0"/>
              <a:cs typeface="Calibri" panose="020F0502020204030204" charset="0"/>
              <a:sym typeface="+mn-ea"/>
            </a:endParaRPr>
          </a:p>
          <a:p>
            <a:pPr marL="342900" lvl="0" indent="-342900" algn="l" fontAlgn="auto">
              <a:spcBef>
                <a:spcPts val="1200"/>
              </a:spcBef>
              <a:buClrTx/>
              <a:buSzTx/>
              <a:buFont typeface="Arial" panose="020B0604020202020204" pitchFamily="34" charset="0"/>
              <a:buChar char="•"/>
            </a:pPr>
            <a:r>
              <a:rPr lang="zh-CN" altLang="en-US" sz="2000" dirty="0" err="1">
                <a:solidFill>
                  <a:schemeClr val="tx1">
                    <a:lumMod val="75000"/>
                    <a:lumOff val="25000"/>
                  </a:schemeClr>
                </a:solidFill>
                <a:latin typeface="Calibri" panose="020F0502020204030204" charset="0"/>
                <a:cs typeface="Calibri" panose="020F0502020204030204" charset="0"/>
                <a:sym typeface="+mn-ea"/>
              </a:rPr>
              <a:t>Corrective suggestions for specific body parts:</a:t>
            </a:r>
            <a:endParaRPr lang="zh-CN" altLang="en-US" sz="2000" dirty="0" err="1">
              <a:solidFill>
                <a:schemeClr val="tx1">
                  <a:lumMod val="75000"/>
                  <a:lumOff val="25000"/>
                </a:schemeClr>
              </a:solidFill>
              <a:latin typeface="Calibri" panose="020F0502020204030204" charset="0"/>
              <a:cs typeface="Calibri" panose="020F0502020204030204" charset="0"/>
              <a:sym typeface="+mn-ea"/>
            </a:endParaRPr>
          </a:p>
          <a:p>
            <a:pPr lvl="0" indent="457200" algn="l" fontAlgn="auto">
              <a:spcBef>
                <a:spcPts val="1200"/>
              </a:spcBef>
              <a:buClrTx/>
              <a:buSzTx/>
              <a:buFont typeface="Arial" panose="020B0604020202020204" pitchFamily="34" charset="0"/>
              <a:buNone/>
            </a:pPr>
            <a:r>
              <a:rPr lang="zh-CN" altLang="en-US" sz="2000" dirty="0" err="1">
                <a:solidFill>
                  <a:schemeClr val="tx1">
                    <a:lumMod val="75000"/>
                    <a:lumOff val="25000"/>
                  </a:schemeClr>
                </a:solidFill>
                <a:latin typeface="Calibri" panose="020F0502020204030204" charset="0"/>
                <a:cs typeface="Calibri" panose="020F0502020204030204" charset="0"/>
                <a:sym typeface="+mn-ea"/>
              </a:rPr>
              <a:t> - Example: 'Left knee bent too much' </a:t>
            </a:r>
            <a:endParaRPr lang="zh-CN" altLang="en-US" sz="2000" dirty="0" err="1">
              <a:solidFill>
                <a:schemeClr val="tx1">
                  <a:lumMod val="75000"/>
                  <a:lumOff val="25000"/>
                </a:schemeClr>
              </a:solidFill>
              <a:latin typeface="Calibri" panose="020F0502020204030204" charset="0"/>
              <a:cs typeface="Calibri" panose="020F0502020204030204" charset="0"/>
              <a:sym typeface="+mn-ea"/>
            </a:endParaRPr>
          </a:p>
          <a:p>
            <a:pPr marL="342900" lvl="0" indent="-342900" algn="l" fontAlgn="auto">
              <a:spcBef>
                <a:spcPts val="1200"/>
              </a:spcBef>
              <a:buClrTx/>
              <a:buSzTx/>
              <a:buFont typeface="Arial" panose="020B0604020202020204" pitchFamily="34" charset="0"/>
              <a:buChar char="•"/>
            </a:pPr>
            <a:r>
              <a:rPr lang="zh-CN" altLang="en-US" sz="2000" dirty="0" err="1">
                <a:solidFill>
                  <a:schemeClr val="tx1">
                    <a:lumMod val="75000"/>
                    <a:lumOff val="25000"/>
                  </a:schemeClr>
                </a:solidFill>
                <a:latin typeface="Calibri" panose="020F0502020204030204" charset="0"/>
                <a:cs typeface="Calibri" panose="020F0502020204030204" charset="0"/>
                <a:sym typeface="+mn-ea"/>
              </a:rPr>
              <a:t>Performance scores based on posture accuracy.</a:t>
            </a:r>
            <a:endParaRPr lang="zh-CN" altLang="en-US" sz="2000" dirty="0" err="1">
              <a:solidFill>
                <a:schemeClr val="tx1">
                  <a:lumMod val="75000"/>
                  <a:lumOff val="25000"/>
                </a:schemeClr>
              </a:solidFill>
              <a:latin typeface="Calibri" panose="020F0502020204030204" charset="0"/>
              <a:cs typeface="Calibri" panose="020F0502020204030204" charset="0"/>
              <a:sym typeface="+mn-ea"/>
            </a:endParaRPr>
          </a:p>
        </p:txBody>
      </p:sp>
      <p:sp>
        <p:nvSpPr>
          <p:cNvPr id="35" name="Title 1"/>
          <p:cNvSpPr>
            <a:spLocks noGrp="1"/>
          </p:cNvSpPr>
          <p:nvPr/>
        </p:nvSpPr>
        <p:spPr>
          <a:xfrm>
            <a:off x="438150" y="466725"/>
            <a:ext cx="8638540" cy="810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gn="l">
              <a:buClrTx/>
              <a:buSzTx/>
              <a:buFontTx/>
            </a:pPr>
            <a:r>
              <a:rPr lang="en-US" altLang="en-SG" sz="2400" dirty="0"/>
              <a:t>Yoga Pose Estimation</a:t>
            </a:r>
            <a:endParaRPr lang="en-US" altLang="en-SG" sz="2400" dirty="0"/>
          </a:p>
        </p:txBody>
      </p:sp>
      <p:sp>
        <p:nvSpPr>
          <p:cNvPr id="36" name="文本框 35"/>
          <p:cNvSpPr txBox="1"/>
          <p:nvPr/>
        </p:nvSpPr>
        <p:spPr>
          <a:xfrm>
            <a:off x="438150" y="1088678"/>
            <a:ext cx="9318567" cy="755650"/>
          </a:xfrm>
          <a:prstGeom prst="rect">
            <a:avLst/>
          </a:prstGeom>
          <a:noFill/>
        </p:spPr>
        <p:txBody>
          <a:bodyPr wrap="square" rtlCol="0">
            <a:spAutoFit/>
          </a:bodyPr>
          <a:lstStyle/>
          <a:p>
            <a:pPr>
              <a:lnSpc>
                <a:spcPct val="90000"/>
              </a:lnSpc>
              <a:spcBef>
                <a:spcPct val="0"/>
              </a:spcBef>
            </a:pPr>
            <a:r>
              <a:rPr lang="en-US" altLang="zh-CN" sz="2400" b="1" dirty="0">
                <a:solidFill>
                  <a:srgbClr val="0288D1"/>
                </a:solidFill>
                <a:latin typeface="+mj-lt"/>
                <a:ea typeface="+mj-ea"/>
                <a:cs typeface="Arial" panose="020B0604020202020204" pitchFamily="34" charset="0"/>
                <a:sym typeface="+mn-ea"/>
              </a:rPr>
              <a:t>Step 4.  Real-time User Feedback</a:t>
            </a:r>
            <a:endParaRPr lang="en-US" altLang="zh-CN" sz="2400" b="1" dirty="0">
              <a:solidFill>
                <a:srgbClr val="0288D1"/>
              </a:solidFill>
              <a:latin typeface="+mj-lt"/>
              <a:ea typeface="+mj-ea"/>
              <a:cs typeface="Arial" panose="020B0604020202020204" pitchFamily="34" charset="0"/>
            </a:endParaRPr>
          </a:p>
          <a:p>
            <a:pPr>
              <a:lnSpc>
                <a:spcPct val="90000"/>
              </a:lnSpc>
              <a:spcBef>
                <a:spcPct val="0"/>
              </a:spcBef>
            </a:pPr>
            <a:r>
              <a:rPr lang="en-US" altLang="zh-CN" sz="2400" b="1" dirty="0">
                <a:solidFill>
                  <a:srgbClr val="0288D1"/>
                </a:solidFill>
                <a:latin typeface="+mj-lt"/>
                <a:ea typeface="+mj-ea"/>
                <a:cs typeface="Arial" panose="020B0604020202020204" pitchFamily="34" charset="0"/>
                <a:sym typeface="+mn-ea"/>
              </a:rPr>
              <a:t> </a:t>
            </a:r>
            <a:endParaRPr lang="en-US" altLang="zh-CN" sz="2400" b="1" dirty="0">
              <a:solidFill>
                <a:srgbClr val="0288D1"/>
              </a:solidFill>
              <a:latin typeface="+mj-lt"/>
              <a:ea typeface="+mj-ea"/>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latin typeface="Calibri" panose="020F0502020204030204" charset="0"/>
                <a:cs typeface="Calibri" panose="020F0502020204030204" charset="0"/>
              </a:rPr>
            </a:fld>
            <a:endParaRPr lang="en-SG" dirty="0">
              <a:latin typeface="Calibri" panose="020F0502020204030204" charset="0"/>
              <a:cs typeface="Calibri" panose="020F0502020204030204" charset="0"/>
            </a:endParaRPr>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latin typeface="Calibri" panose="020F0502020204030204" charset="0"/>
                <a:cs typeface="Calibri" panose="020F0502020204030204" charset="0"/>
              </a:rPr>
              <a:t>© National University of Singapore</a:t>
            </a:r>
            <a:endParaRPr lang="en-SG" sz="1050" dirty="0">
              <a:latin typeface="Calibri" panose="020F0502020204030204" charset="0"/>
              <a:cs typeface="Calibri" panose="020F0502020204030204" charset="0"/>
            </a:endParaRPr>
          </a:p>
        </p:txBody>
      </p:sp>
      <p:sp>
        <p:nvSpPr>
          <p:cNvPr id="8" name="Title 1"/>
          <p:cNvSpPr>
            <a:spLocks noGrp="1"/>
          </p:cNvSpPr>
          <p:nvPr/>
        </p:nvSpPr>
        <p:spPr>
          <a:xfrm>
            <a:off x="533400" y="354330"/>
            <a:ext cx="7110730" cy="936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dirty="0">
                <a:solidFill>
                  <a:srgbClr val="173F7E"/>
                </a:solidFill>
                <a:latin typeface="Calibri" panose="020F0502020204030204" charset="0"/>
                <a:ea typeface="+mn-ea"/>
                <a:cs typeface="Calibri" panose="020F0502020204030204" charset="0"/>
              </a:rPr>
              <a:t>Technology Overview</a:t>
            </a:r>
            <a:endParaRPr lang="en-US" dirty="0">
              <a:solidFill>
                <a:srgbClr val="173F7E"/>
              </a:solidFill>
              <a:latin typeface="Calibri" panose="020F0502020204030204" charset="0"/>
              <a:ea typeface="+mn-ea"/>
              <a:cs typeface="Calibri" panose="020F0502020204030204" charset="0"/>
            </a:endParaRPr>
          </a:p>
        </p:txBody>
      </p:sp>
      <p:sp>
        <p:nvSpPr>
          <p:cNvPr id="2" name="文本框 1"/>
          <p:cNvSpPr txBox="1"/>
          <p:nvPr/>
        </p:nvSpPr>
        <p:spPr>
          <a:xfrm>
            <a:off x="580390" y="1233805"/>
            <a:ext cx="5346700" cy="2966085"/>
          </a:xfrm>
          <a:prstGeom prst="rect">
            <a:avLst/>
          </a:prstGeom>
        </p:spPr>
        <p:txBody>
          <a:bodyPr>
            <a:noAutofit/>
          </a:bodyPr>
          <a:lstStyle/>
          <a:p>
            <a:pPr indent="0" fontAlgn="auto">
              <a:lnSpc>
                <a:spcPct val="200000"/>
              </a:lnSpc>
              <a:spcAft>
                <a:spcPts val="0"/>
              </a:spcAft>
            </a:pPr>
            <a:r>
              <a:rPr lang="en-US" altLang="zh-CN" sz="2400" b="1" i="0">
                <a:solidFill>
                  <a:srgbClr val="000000"/>
                </a:solidFill>
                <a:latin typeface="Calibri" panose="020F0502020204030204" charset="0"/>
                <a:ea typeface="sans-serif"/>
                <a:cs typeface="Calibri" panose="020F0502020204030204" charset="0"/>
              </a:rPr>
              <a:t>Frontend Technologies:</a:t>
            </a:r>
            <a:endParaRPr lang="en-US" altLang="zh-CN" sz="2400" b="1"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i="0">
                <a:solidFill>
                  <a:srgbClr val="000000"/>
                </a:solidFill>
                <a:latin typeface="Calibri" panose="020F0502020204030204" charset="0"/>
                <a:ea typeface="sans-serif"/>
                <a:cs typeface="Calibri" panose="020F0502020204030204" charset="0"/>
              </a:rPr>
              <a:t>Vue.js:</a:t>
            </a:r>
            <a:r>
              <a:rPr lang="en-US" altLang="zh-CN" sz="2000" b="0" i="0">
                <a:solidFill>
                  <a:srgbClr val="000000"/>
                </a:solidFill>
                <a:latin typeface="Calibri" panose="020F0502020204030204" charset="0"/>
                <a:ea typeface="sans-serif"/>
                <a:cs typeface="Calibri" panose="020F0502020204030204" charset="0"/>
              </a:rPr>
              <a:t> For building dynamic user interfaces.</a:t>
            </a:r>
            <a:endParaRPr lang="en-US" altLang="zh-CN" sz="2000" b="0"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i="0">
                <a:solidFill>
                  <a:srgbClr val="000000"/>
                </a:solidFill>
                <a:latin typeface="Calibri" panose="020F0502020204030204" charset="0"/>
                <a:ea typeface="sans-serif"/>
                <a:cs typeface="Calibri" panose="020F0502020204030204" charset="0"/>
              </a:rPr>
              <a:t>HTML/CSS: </a:t>
            </a:r>
            <a:r>
              <a:rPr lang="en-US" altLang="zh-CN" sz="2000" b="0" i="0">
                <a:solidFill>
                  <a:srgbClr val="000000"/>
                </a:solidFill>
                <a:latin typeface="Calibri" panose="020F0502020204030204" charset="0"/>
                <a:ea typeface="sans-serif"/>
                <a:cs typeface="Calibri" panose="020F0502020204030204" charset="0"/>
              </a:rPr>
              <a:t>For page structure and styling.</a:t>
            </a:r>
            <a:endParaRPr lang="en-US" altLang="zh-CN" sz="2000" b="0"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i="0">
                <a:solidFill>
                  <a:srgbClr val="000000"/>
                </a:solidFill>
                <a:latin typeface="Calibri" panose="020F0502020204030204" charset="0"/>
                <a:ea typeface="sans-serif"/>
                <a:cs typeface="Calibri" panose="020F0502020204030204" charset="0"/>
              </a:rPr>
              <a:t>Axios: </a:t>
            </a:r>
            <a:r>
              <a:rPr lang="en-US" altLang="zh-CN" sz="2000" b="0" i="0">
                <a:solidFill>
                  <a:srgbClr val="000000"/>
                </a:solidFill>
                <a:latin typeface="Calibri" panose="020F0502020204030204" charset="0"/>
                <a:ea typeface="sans-serif"/>
                <a:cs typeface="Calibri" panose="020F0502020204030204" charset="0"/>
              </a:rPr>
              <a:t>For API communication with the backend.</a:t>
            </a:r>
            <a:endParaRPr lang="en-US" altLang="zh-CN" sz="2000" b="0"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endParaRPr lang="en-US" altLang="zh-CN" sz="2000" b="0" i="0">
              <a:solidFill>
                <a:srgbClr val="000000"/>
              </a:solidFill>
              <a:latin typeface="Calibri" panose="020F0502020204030204" charset="0"/>
              <a:ea typeface="sans-serif"/>
              <a:cs typeface="Calibri" panose="020F0502020204030204" charset="0"/>
            </a:endParaRPr>
          </a:p>
        </p:txBody>
      </p:sp>
      <p:sp>
        <p:nvSpPr>
          <p:cNvPr id="3" name="文本框 2"/>
          <p:cNvSpPr txBox="1"/>
          <p:nvPr/>
        </p:nvSpPr>
        <p:spPr>
          <a:xfrm>
            <a:off x="6068695" y="1142365"/>
            <a:ext cx="5565140" cy="4215765"/>
          </a:xfrm>
          <a:prstGeom prst="rect">
            <a:avLst/>
          </a:prstGeom>
          <a:noFill/>
        </p:spPr>
        <p:txBody>
          <a:bodyPr wrap="square" rtlCol="0">
            <a:spAutoFit/>
          </a:bodyPr>
          <a:lstStyle/>
          <a:p>
            <a:pPr indent="0" fontAlgn="auto">
              <a:lnSpc>
                <a:spcPct val="200000"/>
              </a:lnSpc>
              <a:spcAft>
                <a:spcPts val="0"/>
              </a:spcAft>
            </a:pPr>
            <a:r>
              <a:rPr lang="en-US" altLang="zh-CN" sz="2400" b="1">
                <a:solidFill>
                  <a:srgbClr val="000000"/>
                </a:solidFill>
                <a:latin typeface="Calibri" panose="020F0502020204030204" charset="0"/>
                <a:ea typeface="sans-serif"/>
                <a:cs typeface="Calibri" panose="020F0502020204030204" charset="0"/>
                <a:sym typeface="+mn-ea"/>
              </a:rPr>
              <a:t>Backend Technologies:</a:t>
            </a:r>
            <a:endParaRPr lang="en-US" altLang="zh-CN" sz="2400" b="1"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a:solidFill>
                  <a:srgbClr val="000000"/>
                </a:solidFill>
                <a:latin typeface="Calibri" panose="020F0502020204030204" charset="0"/>
                <a:ea typeface="sans-serif"/>
                <a:cs typeface="Calibri" panose="020F0502020204030204" charset="0"/>
                <a:sym typeface="+mn-ea"/>
              </a:rPr>
              <a:t>Node.js and Express.js:</a:t>
            </a:r>
            <a:r>
              <a:rPr lang="en-US" altLang="zh-CN" sz="2000">
                <a:solidFill>
                  <a:srgbClr val="000000"/>
                </a:solidFill>
                <a:latin typeface="Calibri" panose="020F0502020204030204" charset="0"/>
                <a:ea typeface="sans-serif"/>
                <a:cs typeface="Calibri" panose="020F0502020204030204" charset="0"/>
                <a:sym typeface="+mn-ea"/>
              </a:rPr>
              <a:t> For handling API requests.</a:t>
            </a:r>
            <a:endParaRPr lang="en-US" altLang="zh-CN" sz="2000" b="0"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a:solidFill>
                  <a:srgbClr val="000000"/>
                </a:solidFill>
                <a:latin typeface="Calibri" panose="020F0502020204030204" charset="0"/>
                <a:ea typeface="sans-serif"/>
                <a:cs typeface="Calibri" panose="020F0502020204030204" charset="0"/>
                <a:sym typeface="+mn-ea"/>
              </a:rPr>
              <a:t>MongoDB:</a:t>
            </a:r>
            <a:r>
              <a:rPr lang="en-US" altLang="zh-CN" sz="2000">
                <a:solidFill>
                  <a:srgbClr val="000000"/>
                </a:solidFill>
                <a:latin typeface="Calibri" panose="020F0502020204030204" charset="0"/>
                <a:ea typeface="sans-serif"/>
                <a:cs typeface="Calibri" panose="020F0502020204030204" charset="0"/>
                <a:sym typeface="+mn-ea"/>
              </a:rPr>
              <a:t> For storing user and pose data.</a:t>
            </a:r>
            <a:endParaRPr lang="en-US" altLang="zh-CN" sz="2000" b="0"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a:solidFill>
                  <a:srgbClr val="000000"/>
                </a:solidFill>
                <a:latin typeface="Calibri" panose="020F0502020204030204" charset="0"/>
                <a:ea typeface="sans-serif"/>
                <a:cs typeface="Calibri" panose="020F0502020204030204" charset="0"/>
                <a:sym typeface="+mn-ea"/>
              </a:rPr>
              <a:t>Python: </a:t>
            </a:r>
            <a:r>
              <a:rPr lang="en-US" altLang="zh-CN" sz="2000">
                <a:solidFill>
                  <a:srgbClr val="000000"/>
                </a:solidFill>
                <a:latin typeface="Calibri" panose="020F0502020204030204" charset="0"/>
                <a:ea typeface="sans-serif"/>
                <a:cs typeface="Calibri" panose="020F0502020204030204" charset="0"/>
                <a:sym typeface="+mn-ea"/>
              </a:rPr>
              <a:t>For machine learning and data processing.</a:t>
            </a:r>
            <a:endParaRPr lang="en-US" altLang="zh-CN" sz="2000" b="0"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a:solidFill>
                  <a:srgbClr val="000000"/>
                </a:solidFill>
                <a:latin typeface="Calibri" panose="020F0502020204030204" charset="0"/>
                <a:ea typeface="sans-serif"/>
                <a:cs typeface="Calibri" panose="020F0502020204030204" charset="0"/>
                <a:sym typeface="+mn-ea"/>
              </a:rPr>
              <a:t>Pandas and NumPy: </a:t>
            </a:r>
            <a:r>
              <a:rPr lang="en-US" altLang="zh-CN" sz="2000">
                <a:solidFill>
                  <a:srgbClr val="000000"/>
                </a:solidFill>
                <a:latin typeface="Calibri" panose="020F0502020204030204" charset="0"/>
                <a:ea typeface="sans-serif"/>
                <a:cs typeface="Calibri" panose="020F0502020204030204" charset="0"/>
                <a:sym typeface="+mn-ea"/>
              </a:rPr>
              <a:t>For data analysis tools.</a:t>
            </a:r>
            <a:endParaRPr lang="en-US" altLang="zh-CN" sz="2000" b="0"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a:solidFill>
                  <a:srgbClr val="000000"/>
                </a:solidFill>
                <a:latin typeface="Calibri" panose="020F0502020204030204" charset="0"/>
                <a:ea typeface="sans-serif"/>
                <a:cs typeface="Calibri" panose="020F0502020204030204" charset="0"/>
                <a:sym typeface="+mn-ea"/>
              </a:rPr>
              <a:t>Yolo11:</a:t>
            </a:r>
            <a:r>
              <a:rPr lang="en-US" altLang="zh-CN" sz="2000">
                <a:solidFill>
                  <a:srgbClr val="000000"/>
                </a:solidFill>
                <a:latin typeface="Calibri" panose="020F0502020204030204" charset="0"/>
                <a:ea typeface="sans-serif"/>
                <a:cs typeface="Calibri" panose="020F0502020204030204" charset="0"/>
                <a:sym typeface="+mn-ea"/>
              </a:rPr>
              <a:t> For pose estimation and keypoint extraction.</a:t>
            </a:r>
            <a:endParaRPr lang="en-US" altLang="zh-CN" sz="2000" b="0" i="0">
              <a:solidFill>
                <a:srgbClr val="000000"/>
              </a:solidFill>
              <a:latin typeface="Calibri" panose="020F0502020204030204" charset="0"/>
              <a:ea typeface="sans-serif"/>
              <a:cs typeface="Calibri" panose="020F0502020204030204" charset="0"/>
            </a:endParaRPr>
          </a:p>
          <a:p>
            <a:endParaRPr lang="zh-CN" altLang="en-US" sz="2000" dirty="0" err="1">
              <a:solidFill>
                <a:schemeClr val="tx1">
                  <a:lumMod val="75000"/>
                  <a:lumOff val="2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latin typeface="Calibri" panose="020F0502020204030204" charset="0"/>
                <a:cs typeface="Calibri" panose="020F0502020204030204" charset="0"/>
              </a:rPr>
            </a:fld>
            <a:endParaRPr lang="en-SG" dirty="0">
              <a:latin typeface="Calibri" panose="020F0502020204030204" charset="0"/>
              <a:cs typeface="Calibri" panose="020F0502020204030204" charset="0"/>
            </a:endParaRPr>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latin typeface="Calibri" panose="020F0502020204030204" charset="0"/>
                <a:cs typeface="Calibri" panose="020F0502020204030204" charset="0"/>
              </a:rPr>
              <a:t>© National University of Singapore</a:t>
            </a:r>
            <a:endParaRPr lang="en-SG" sz="1050" dirty="0">
              <a:latin typeface="Calibri" panose="020F0502020204030204" charset="0"/>
              <a:cs typeface="Calibri" panose="020F0502020204030204" charset="0"/>
            </a:endParaRPr>
          </a:p>
        </p:txBody>
      </p:sp>
      <p:sp>
        <p:nvSpPr>
          <p:cNvPr id="8" name="Title 1"/>
          <p:cNvSpPr>
            <a:spLocks noGrp="1"/>
          </p:cNvSpPr>
          <p:nvPr/>
        </p:nvSpPr>
        <p:spPr>
          <a:xfrm>
            <a:off x="533400" y="354330"/>
            <a:ext cx="7110730" cy="936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dirty="0">
                <a:solidFill>
                  <a:srgbClr val="173F7E"/>
                </a:solidFill>
                <a:latin typeface="Calibri" panose="020F0502020204030204" charset="0"/>
                <a:ea typeface="+mn-ea"/>
                <a:cs typeface="Calibri" panose="020F0502020204030204" charset="0"/>
              </a:rPr>
              <a:t>Technology Overview</a:t>
            </a:r>
            <a:endParaRPr lang="en-US" dirty="0">
              <a:solidFill>
                <a:srgbClr val="173F7E"/>
              </a:solidFill>
              <a:latin typeface="Calibri" panose="020F0502020204030204" charset="0"/>
              <a:ea typeface="+mn-ea"/>
              <a:cs typeface="Calibri" panose="020F0502020204030204" charset="0"/>
            </a:endParaRPr>
          </a:p>
        </p:txBody>
      </p:sp>
      <p:sp>
        <p:nvSpPr>
          <p:cNvPr id="2" name="文本框 1"/>
          <p:cNvSpPr txBox="1"/>
          <p:nvPr/>
        </p:nvSpPr>
        <p:spPr>
          <a:xfrm>
            <a:off x="533400" y="1049655"/>
            <a:ext cx="8468995" cy="4759325"/>
          </a:xfrm>
          <a:prstGeom prst="rect">
            <a:avLst/>
          </a:prstGeom>
        </p:spPr>
        <p:txBody>
          <a:bodyPr>
            <a:noAutofit/>
          </a:bodyPr>
          <a:lstStyle/>
          <a:p>
            <a:pPr indent="0" fontAlgn="auto">
              <a:lnSpc>
                <a:spcPct val="200000"/>
              </a:lnSpc>
              <a:spcAft>
                <a:spcPts val="0"/>
              </a:spcAft>
            </a:pPr>
            <a:r>
              <a:rPr lang="en-US" altLang="zh-CN" sz="2400" b="1" i="0">
                <a:solidFill>
                  <a:srgbClr val="000000"/>
                </a:solidFill>
                <a:latin typeface="Calibri" panose="020F0502020204030204" charset="0"/>
                <a:ea typeface="sans-serif"/>
                <a:cs typeface="Calibri" panose="020F0502020204030204" charset="0"/>
              </a:rPr>
              <a:t>Recommendation System Technologies:</a:t>
            </a:r>
            <a:endParaRPr lang="en-US" altLang="zh-CN" sz="2400" b="1"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i="0">
                <a:solidFill>
                  <a:srgbClr val="000000"/>
                </a:solidFill>
                <a:latin typeface="Calibri" panose="020F0502020204030204" charset="0"/>
                <a:ea typeface="sans-serif"/>
                <a:cs typeface="Calibri" panose="020F0502020204030204" charset="0"/>
              </a:rPr>
              <a:t>Content Recommendation Algorithm:</a:t>
            </a:r>
            <a:r>
              <a:rPr lang="en-US" altLang="zh-CN" sz="2000" b="0" i="0">
                <a:solidFill>
                  <a:srgbClr val="000000"/>
                </a:solidFill>
                <a:latin typeface="Calibri" panose="020F0502020204030204" charset="0"/>
                <a:ea typeface="sans-serif"/>
                <a:cs typeface="Calibri" panose="020F0502020204030204" charset="0"/>
              </a:rPr>
              <a:t> For recommending poses based on user history.</a:t>
            </a:r>
            <a:endParaRPr lang="en-US" altLang="zh-CN" sz="2000" b="0"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i="0">
                <a:solidFill>
                  <a:srgbClr val="000000"/>
                </a:solidFill>
                <a:latin typeface="Calibri" panose="020F0502020204030204" charset="0"/>
                <a:ea typeface="sans-serif"/>
                <a:cs typeface="Calibri" panose="020F0502020204030204" charset="0"/>
              </a:rPr>
              <a:t>Collaborative Filtering Algorithm: </a:t>
            </a:r>
            <a:r>
              <a:rPr lang="en-US" altLang="zh-CN" sz="2000" b="0" i="0">
                <a:solidFill>
                  <a:srgbClr val="000000"/>
                </a:solidFill>
                <a:latin typeface="Calibri" panose="020F0502020204030204" charset="0"/>
                <a:ea typeface="sans-serif"/>
                <a:cs typeface="Calibri" panose="020F0502020204030204" charset="0"/>
              </a:rPr>
              <a:t>For analyzing data from similar users.</a:t>
            </a:r>
            <a:endParaRPr lang="en-US" altLang="zh-CN" sz="2000" b="0"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i="0">
                <a:solidFill>
                  <a:srgbClr val="000000"/>
                </a:solidFill>
                <a:latin typeface="Calibri" panose="020F0502020204030204" charset="0"/>
                <a:ea typeface="sans-serif"/>
                <a:cs typeface="Calibri" panose="020F0502020204030204" charset="0"/>
              </a:rPr>
              <a:t>Natural Language Processing (NLP): </a:t>
            </a:r>
            <a:r>
              <a:rPr lang="en-US" altLang="zh-CN" sz="2000" b="0" i="0">
                <a:solidFill>
                  <a:srgbClr val="000000"/>
                </a:solidFill>
                <a:latin typeface="Calibri" panose="020F0502020204030204" charset="0"/>
                <a:ea typeface="sans-serif"/>
                <a:cs typeface="Calibri" panose="020F0502020204030204" charset="0"/>
              </a:rPr>
              <a:t>Using NLTK or spaCy.</a:t>
            </a:r>
            <a:endParaRPr lang="en-US" altLang="zh-CN" sz="2000" b="0" i="0">
              <a:solidFill>
                <a:srgbClr val="000000"/>
              </a:solidFill>
              <a:latin typeface="Calibri" panose="020F0502020204030204" charset="0"/>
              <a:ea typeface="sans-serif"/>
              <a:cs typeface="Calibri" panose="020F0502020204030204" charset="0"/>
            </a:endParaRPr>
          </a:p>
          <a:p>
            <a:pPr indent="0" fontAlgn="auto">
              <a:lnSpc>
                <a:spcPct val="200000"/>
              </a:lnSpc>
              <a:spcAft>
                <a:spcPts val="0"/>
              </a:spcAft>
            </a:pPr>
            <a:r>
              <a:rPr lang="en-US" altLang="zh-CN" sz="2000" b="1" i="0">
                <a:solidFill>
                  <a:srgbClr val="000000"/>
                </a:solidFill>
                <a:latin typeface="Calibri" panose="020F0502020204030204" charset="0"/>
                <a:ea typeface="sans-serif"/>
                <a:cs typeface="Calibri" panose="020F0502020204030204" charset="0"/>
              </a:rPr>
              <a:t>Deep Learning: </a:t>
            </a:r>
            <a:r>
              <a:rPr lang="en-US" altLang="zh-CN" sz="2000" b="0" i="0">
                <a:solidFill>
                  <a:srgbClr val="000000"/>
                </a:solidFill>
                <a:latin typeface="Calibri" panose="020F0502020204030204" charset="0"/>
                <a:ea typeface="sans-serif"/>
                <a:cs typeface="Calibri" panose="020F0502020204030204" charset="0"/>
              </a:rPr>
              <a:t>Using TensorFlow or PyTorch.</a:t>
            </a:r>
            <a:endParaRPr lang="en-US" altLang="zh-CN" sz="2000" b="0" i="0">
              <a:solidFill>
                <a:srgbClr val="000000"/>
              </a:solidFill>
              <a:latin typeface="Calibri" panose="020F0502020204030204" charset="0"/>
              <a:ea typeface="sans-serif"/>
              <a:cs typeface="Calibri" panose="020F0502020204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8" name="Title 1"/>
          <p:cNvSpPr>
            <a:spLocks noGrp="1"/>
          </p:cNvSpPr>
          <p:nvPr/>
        </p:nvSpPr>
        <p:spPr>
          <a:xfrm>
            <a:off x="533400" y="354330"/>
            <a:ext cx="7110730" cy="936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dirty="0">
                <a:solidFill>
                  <a:srgbClr val="173F7E"/>
                </a:solidFill>
                <a:latin typeface="Arial Black" panose="020B0A04020102020204" pitchFamily="34" charset="0"/>
                <a:ea typeface="+mn-ea"/>
                <a:cs typeface="+mn-cs"/>
              </a:rPr>
              <a:t>What we have done so far</a:t>
            </a:r>
            <a:endParaRPr lang="en-US" dirty="0">
              <a:solidFill>
                <a:srgbClr val="173F7E"/>
              </a:solidFill>
              <a:latin typeface="Arial Black" panose="020B0A04020102020204" pitchFamily="34" charset="0"/>
              <a:ea typeface="+mn-ea"/>
              <a:cs typeface="+mn-cs"/>
            </a:endParaRPr>
          </a:p>
        </p:txBody>
      </p:sp>
      <p:sp>
        <p:nvSpPr>
          <p:cNvPr id="7" name="文本框 6"/>
          <p:cNvSpPr txBox="1"/>
          <p:nvPr/>
        </p:nvSpPr>
        <p:spPr>
          <a:xfrm>
            <a:off x="533400" y="1343660"/>
            <a:ext cx="10905490" cy="5323205"/>
          </a:xfrm>
          <a:prstGeom prst="rect">
            <a:avLst/>
          </a:prstGeom>
          <a:noFill/>
        </p:spPr>
        <p:txBody>
          <a:bodyPr wrap="square" rtlCol="0">
            <a:spAutoFit/>
          </a:bodyPr>
          <a:lstStyle/>
          <a:p>
            <a:r>
              <a:rPr lang="en-US" altLang="zh-CN" sz="2000">
                <a:solidFill>
                  <a:srgbClr val="000000"/>
                </a:solidFill>
                <a:latin typeface="Calibri" panose="020F0502020204030204" charset="0"/>
                <a:ea typeface="sans-serif"/>
                <a:cs typeface="Calibri" panose="020F0502020204030204" charset="0"/>
              </a:rPr>
              <a:t>We have made good progress on the Yoga Master project:</a:t>
            </a:r>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r>
              <a:rPr lang="en-US" altLang="zh-CN" sz="2000" b="1">
                <a:solidFill>
                  <a:srgbClr val="000000"/>
                </a:solidFill>
                <a:latin typeface="Calibri" panose="020F0502020204030204" charset="0"/>
                <a:ea typeface="sans-serif"/>
                <a:cs typeface="Calibri" panose="020F0502020204030204" charset="0"/>
              </a:rPr>
              <a:t>Frontend:</a:t>
            </a:r>
            <a:r>
              <a:rPr lang="en-US" altLang="zh-CN" sz="2000">
                <a:solidFill>
                  <a:srgbClr val="000000"/>
                </a:solidFill>
                <a:latin typeface="Calibri" panose="020F0502020204030204" charset="0"/>
                <a:ea typeface="sans-serif"/>
                <a:cs typeface="Calibri" panose="020F0502020204030204" charset="0"/>
              </a:rPr>
              <a:t> Built a responsive UI with Vue.js for easy navigation and photo uploads.</a:t>
            </a:r>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r>
              <a:rPr lang="en-US" altLang="zh-CN" sz="2000" b="1">
                <a:solidFill>
                  <a:srgbClr val="000000"/>
                </a:solidFill>
                <a:latin typeface="Calibri" panose="020F0502020204030204" charset="0"/>
                <a:ea typeface="sans-serif"/>
                <a:cs typeface="Calibri" panose="020F0502020204030204" charset="0"/>
              </a:rPr>
              <a:t>Backend:</a:t>
            </a:r>
            <a:r>
              <a:rPr lang="en-US" altLang="zh-CN" sz="2000">
                <a:solidFill>
                  <a:srgbClr val="000000"/>
                </a:solidFill>
                <a:latin typeface="Calibri" panose="020F0502020204030204" charset="0"/>
                <a:ea typeface="sans-serif"/>
                <a:cs typeface="Calibri" panose="020F0502020204030204" charset="0"/>
              </a:rPr>
              <a:t> Completed part of the backend with Node.js and Express.js, including server setup and API endpoints.</a:t>
            </a:r>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p:txBody>
      </p:sp>
      <p:pic>
        <p:nvPicPr>
          <p:cNvPr id="9" name="图片 8" descr="ab2ef2e818556b2a91b38a8e1ec7051"/>
          <p:cNvPicPr>
            <a:picLocks noChangeAspect="1"/>
          </p:cNvPicPr>
          <p:nvPr/>
        </p:nvPicPr>
        <p:blipFill>
          <a:blip r:embed="rId2"/>
          <a:stretch>
            <a:fillRect/>
          </a:stretch>
        </p:blipFill>
        <p:spPr>
          <a:xfrm>
            <a:off x="2866390" y="2508250"/>
            <a:ext cx="5770245" cy="27673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2" name="文本框 1"/>
          <p:cNvSpPr txBox="1"/>
          <p:nvPr/>
        </p:nvSpPr>
        <p:spPr>
          <a:xfrm>
            <a:off x="859790" y="929005"/>
            <a:ext cx="10354945" cy="3169285"/>
          </a:xfrm>
          <a:prstGeom prst="rect">
            <a:avLst/>
          </a:prstGeom>
          <a:noFill/>
        </p:spPr>
        <p:txBody>
          <a:bodyPr wrap="square" rtlCol="0">
            <a:spAutoFit/>
          </a:bodyPr>
          <a:lstStyle/>
          <a:p>
            <a:r>
              <a:rPr lang="en-US" altLang="zh-CN" sz="2000" b="1">
                <a:solidFill>
                  <a:srgbClr val="000000"/>
                </a:solidFill>
                <a:latin typeface="Calibri" panose="020F0502020204030204" charset="0"/>
                <a:ea typeface="sans-serif"/>
                <a:cs typeface="Calibri" panose="020F0502020204030204" charset="0"/>
                <a:sym typeface="+mn-ea"/>
              </a:rPr>
              <a:t>Recommendation Model: </a:t>
            </a:r>
            <a:r>
              <a:rPr lang="en-US" altLang="zh-CN" sz="2000">
                <a:solidFill>
                  <a:srgbClr val="000000"/>
                </a:solidFill>
                <a:latin typeface="Calibri" panose="020F0502020204030204" charset="0"/>
                <a:ea typeface="sans-serif"/>
                <a:cs typeface="Calibri" panose="020F0502020204030204" charset="0"/>
                <a:sym typeface="+mn-ea"/>
              </a:rPr>
              <a:t>Trained the model using historical data for personalized yoga pose recommendations.</a:t>
            </a:r>
            <a:endParaRPr lang="en-US" altLang="zh-CN" sz="2000">
              <a:solidFill>
                <a:srgbClr val="000000"/>
              </a:solidFill>
              <a:latin typeface="Calibri" panose="020F0502020204030204" charset="0"/>
              <a:ea typeface="sans-serif"/>
              <a:cs typeface="Calibri" panose="020F0502020204030204" charset="0"/>
              <a:sym typeface="+mn-ea"/>
            </a:endParaRPr>
          </a:p>
          <a:p>
            <a:endParaRPr lang="en-US" altLang="zh-CN" sz="2000">
              <a:solidFill>
                <a:srgbClr val="000000"/>
              </a:solidFill>
              <a:latin typeface="Calibri" panose="020F0502020204030204" charset="0"/>
              <a:ea typeface="sans-serif"/>
              <a:cs typeface="Calibri" panose="020F0502020204030204" charset="0"/>
              <a:sym typeface="+mn-ea"/>
            </a:endParaRPr>
          </a:p>
          <a:p>
            <a:r>
              <a:rPr lang="en-US" altLang="zh-CN" sz="2000" b="1">
                <a:solidFill>
                  <a:srgbClr val="000000"/>
                </a:solidFill>
                <a:latin typeface="Calibri" panose="020F0502020204030204" charset="0"/>
                <a:ea typeface="sans-serif"/>
                <a:cs typeface="Calibri" panose="020F0502020204030204" charset="0"/>
                <a:sym typeface="+mn-ea"/>
              </a:rPr>
              <a:t>Yoga Pose Estimation: </a:t>
            </a:r>
            <a:endParaRPr lang="en-US" altLang="zh-CN" sz="2000" b="1">
              <a:solidFill>
                <a:srgbClr val="000000"/>
              </a:solidFill>
              <a:latin typeface="Calibri" panose="020F0502020204030204" charset="0"/>
              <a:ea typeface="sans-serif"/>
              <a:cs typeface="Calibri" panose="020F0502020204030204" charset="0"/>
              <a:sym typeface="+mn-ea"/>
            </a:endParaRPr>
          </a:p>
          <a:p>
            <a:r>
              <a:rPr lang="en-US" altLang="zh-CN" sz="2000">
                <a:solidFill>
                  <a:srgbClr val="000000"/>
                </a:solidFill>
                <a:latin typeface="Calibri" panose="020F0502020204030204" charset="0"/>
                <a:ea typeface="sans-serif"/>
                <a:cs typeface="Calibri" panose="020F0502020204030204" charset="0"/>
              </a:rPr>
              <a:t>1. Use YOLOv11 to extract key point coordinates for each yoga pose in the dataset.  </a:t>
            </a:r>
            <a:endParaRPr lang="en-US" altLang="zh-CN" sz="2000">
              <a:solidFill>
                <a:srgbClr val="000000"/>
              </a:solidFill>
              <a:latin typeface="Calibri" panose="020F0502020204030204" charset="0"/>
              <a:ea typeface="sans-serif"/>
              <a:cs typeface="Calibri" panose="020F0502020204030204" charset="0"/>
            </a:endParaRPr>
          </a:p>
          <a:p>
            <a:r>
              <a:rPr lang="en-US" altLang="zh-CN" sz="2000">
                <a:solidFill>
                  <a:srgbClr val="000000"/>
                </a:solidFill>
                <a:latin typeface="Calibri" panose="020F0502020204030204" charset="0"/>
                <a:ea typeface="sans-serif"/>
                <a:cs typeface="Calibri" panose="020F0502020204030204" charset="0"/>
              </a:rPr>
              <a:t>2. Define the standard pose by applying thresholds to the joint angles, symmetry, and slopes of the key points.  </a:t>
            </a:r>
            <a:endParaRPr lang="en-US" altLang="zh-CN" sz="2000">
              <a:solidFill>
                <a:srgbClr val="000000"/>
              </a:solidFill>
              <a:latin typeface="Calibri" panose="020F0502020204030204" charset="0"/>
              <a:ea typeface="sans-serif"/>
              <a:cs typeface="Calibri" panose="020F0502020204030204" charset="0"/>
            </a:endParaRPr>
          </a:p>
          <a:p>
            <a:r>
              <a:rPr lang="en-US" altLang="zh-CN" sz="2000">
                <a:solidFill>
                  <a:srgbClr val="000000"/>
                </a:solidFill>
                <a:latin typeface="Calibri" panose="020F0502020204030204" charset="0"/>
                <a:ea typeface="sans-serif"/>
                <a:cs typeface="Calibri" panose="020F0502020204030204" charset="0"/>
              </a:rPr>
              <a:t>3. Recalculate the features for the user-uploaded photo and determine if the pose is standard.</a:t>
            </a:r>
            <a:endParaRPr lang="en-US" altLang="zh-CN" sz="2000">
              <a:solidFill>
                <a:srgbClr val="000000"/>
              </a:solidFill>
              <a:latin typeface="Calibri" panose="020F0502020204030204" charset="0"/>
              <a:ea typeface="sans-serif"/>
              <a:cs typeface="Calibri" panose="020F0502020204030204" charset="0"/>
            </a:endParaRPr>
          </a:p>
          <a:p>
            <a:endParaRPr lang="en-US" altLang="zh-CN" sz="2000">
              <a:solidFill>
                <a:srgbClr val="000000"/>
              </a:solidFill>
              <a:latin typeface="Calibri" panose="020F0502020204030204" charset="0"/>
              <a:ea typeface="sans-serif"/>
              <a:cs typeface="Calibri" panose="020F0502020204030204" charset="0"/>
            </a:endParaRPr>
          </a:p>
          <a:p>
            <a:endParaRPr lang="zh-CN" altLang="en-US" sz="2000" dirty="0" err="1">
              <a:solidFill>
                <a:schemeClr val="tx1">
                  <a:lumMod val="75000"/>
                  <a:lumOff val="2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11" name="Title 1"/>
          <p:cNvSpPr txBox="1"/>
          <p:nvPr/>
        </p:nvSpPr>
        <p:spPr>
          <a:xfrm>
            <a:off x="533403" y="354592"/>
            <a:ext cx="6562341" cy="936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a:solidFill>
                  <a:srgbClr val="173F7E"/>
                </a:solidFill>
                <a:latin typeface="Arial Black" panose="020B0A04020102020204" pitchFamily="34" charset="0"/>
                <a:ea typeface="+mn-ea"/>
                <a:cs typeface="+mn-cs"/>
                <a:sym typeface="+mn-ea"/>
              </a:rPr>
              <a:t>Objectives of Yoga Master</a:t>
            </a:r>
            <a:endParaRPr lang="en-US">
              <a:solidFill>
                <a:srgbClr val="173F7E"/>
              </a:solidFill>
              <a:latin typeface="Arial Black" panose="020B0A04020102020204" pitchFamily="34" charset="0"/>
              <a:ea typeface="+mn-ea"/>
              <a:cs typeface="+mn-cs"/>
              <a:sym typeface="+mn-ea"/>
            </a:endParaRPr>
          </a:p>
        </p:txBody>
      </p:sp>
      <p:sp>
        <p:nvSpPr>
          <p:cNvPr id="9" name="TextBox 8"/>
          <p:cNvSpPr txBox="1"/>
          <p:nvPr/>
        </p:nvSpPr>
        <p:spPr>
          <a:xfrm>
            <a:off x="894715" y="1367790"/>
            <a:ext cx="10452735" cy="2061210"/>
          </a:xfrm>
          <a:prstGeom prst="rect">
            <a:avLst/>
          </a:prstGeom>
          <a:noFill/>
        </p:spPr>
        <p:txBody>
          <a:bodyPr wrap="square" rtlCol="0">
            <a:spAutoFit/>
          </a:bodyPr>
          <a:lstStyle/>
          <a:p>
            <a:r>
              <a:rPr sz="3200">
                <a:latin typeface="Aptos ExtraBold" panose="020F0502020204030204" pitchFamily="34" charset="0"/>
              </a:rPr>
              <a:t>This project aims to develop an intelligent yoga recommendation and evaluation system using NLP, machine learning, ensemble methods, and computer vision technologies to ensure the safety and effectiveness of practice.</a:t>
            </a:r>
            <a:endParaRPr sz="3200">
              <a:latin typeface="Aptos ExtraBold" panose="020F0502020204030204" pitchFamily="34" charset="0"/>
            </a:endParaRPr>
          </a:p>
        </p:txBody>
      </p:sp>
      <p:pic>
        <p:nvPicPr>
          <p:cNvPr id="2" name="图片 1"/>
          <p:cNvPicPr/>
          <p:nvPr/>
        </p:nvPicPr>
        <p:blipFill>
          <a:blip r:embed="rId2"/>
          <a:stretch>
            <a:fillRect/>
          </a:stretch>
        </p:blipFill>
        <p:spPr>
          <a:xfrm>
            <a:off x="6048375" y="3505200"/>
            <a:ext cx="3999230" cy="2475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3" name="Title 1"/>
          <p:cNvSpPr txBox="1"/>
          <p:nvPr/>
        </p:nvSpPr>
        <p:spPr>
          <a:xfrm>
            <a:off x="533400" y="354330"/>
            <a:ext cx="6425565" cy="936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defTabSz="914400"/>
            <a:r>
              <a:rPr lang="en-US">
                <a:solidFill>
                  <a:srgbClr val="173F7E"/>
                </a:solidFill>
                <a:latin typeface="Arial Black" panose="020B0A04020102020204" pitchFamily="34" charset="0"/>
                <a:ea typeface="+mn-ea"/>
                <a:cs typeface="+mn-cs"/>
                <a:sym typeface="+mn-ea"/>
              </a:rPr>
              <a:t>Project S</a:t>
            </a:r>
            <a:r>
              <a:rPr lang="en-US">
                <a:solidFill>
                  <a:srgbClr val="173F7E"/>
                </a:solidFill>
                <a:latin typeface="Arial Black" panose="020B0A04020102020204" pitchFamily="34" charset="0"/>
                <a:ea typeface="+mn-ea"/>
                <a:cs typeface="+mn-cs"/>
                <a:sym typeface="+mn-ea"/>
              </a:rPr>
              <a:t>cope</a:t>
            </a:r>
            <a:endParaRPr lang="en-US">
              <a:solidFill>
                <a:srgbClr val="173F7E"/>
              </a:solidFill>
              <a:latin typeface="Arial Black" panose="020B0A04020102020204" pitchFamily="34" charset="0"/>
              <a:ea typeface="+mn-ea"/>
              <a:cs typeface="+mn-cs"/>
              <a:sym typeface="+mn-ea"/>
            </a:endParaRPr>
          </a:p>
        </p:txBody>
      </p:sp>
      <p:sp>
        <p:nvSpPr>
          <p:cNvPr id="4" name="文本框 3"/>
          <p:cNvSpPr txBox="1"/>
          <p:nvPr/>
        </p:nvSpPr>
        <p:spPr>
          <a:xfrm>
            <a:off x="1047115" y="1175385"/>
            <a:ext cx="10390505" cy="5077460"/>
          </a:xfrm>
          <a:prstGeom prst="rect">
            <a:avLst/>
          </a:prstGeom>
        </p:spPr>
        <p:txBody>
          <a:bodyPr wrap="square">
            <a:spAutoFit/>
          </a:bodyPr>
          <a:lstStyle/>
          <a:p>
            <a:pPr algn="just" defTabSz="266700" fontAlgn="base"/>
            <a:r>
              <a:rPr lang="en-US" altLang="zh-CN" b="1" dirty="0">
                <a:latin typeface="Calibri" panose="020F0502020204030204"/>
                <a:ea typeface="Segoe UI" panose="020B0502040204020203"/>
              </a:rPr>
              <a:t>Yoga Pose Recommendation Engine: </a:t>
            </a:r>
            <a:endParaRPr lang="en-US" altLang="zh-CN" b="1" dirty="0">
              <a:latin typeface="Calibri" panose="020F0502020204030204"/>
              <a:ea typeface="Segoe UI" panose="020B0502040204020203"/>
            </a:endParaRPr>
          </a:p>
          <a:p>
            <a:pPr marL="0" indent="133350" algn="just" defTabSz="266700" fontAlgn="base"/>
            <a:r>
              <a:rPr lang="en-US" altLang="zh-CN" dirty="0">
                <a:latin typeface="Calibri" panose="020F0502020204030204"/>
                <a:ea typeface="Segoe UI" panose="020B0502040204020203"/>
              </a:rPr>
              <a:t>A user interface for selecting yoga goals (e.g., flexibility, relaxation) and physical conditions. </a:t>
            </a:r>
            <a:endParaRPr lang="en-US" altLang="zh-CN" dirty="0">
              <a:latin typeface="Calibri" panose="020F0502020204030204"/>
              <a:ea typeface="Segoe UI" panose="020B0502040204020203"/>
            </a:endParaRPr>
          </a:p>
          <a:p>
            <a:pPr marL="0" indent="133350" algn="just" defTabSz="266700" fontAlgn="base"/>
            <a:r>
              <a:rPr lang="en-US" altLang="zh-CN" dirty="0">
                <a:latin typeface="Calibri" panose="020F0502020204030204"/>
                <a:ea typeface="Segoe UI" panose="020B0502040204020203"/>
              </a:rPr>
              <a:t>A backend recommendation system that suggests yoga poses based on the user profile. </a:t>
            </a:r>
            <a:endParaRPr lang="en-US" altLang="zh-CN" dirty="0">
              <a:latin typeface="Calibri" panose="020F0502020204030204"/>
              <a:ea typeface="Segoe UI" panose="020B0502040204020203"/>
            </a:endParaRPr>
          </a:p>
          <a:p>
            <a:pPr algn="just" defTabSz="266700" fontAlgn="base"/>
            <a:r>
              <a:rPr lang="en-US" altLang="zh-CN" dirty="0">
                <a:latin typeface="Calibri" panose="020F0502020204030204"/>
                <a:ea typeface="Segoe UI" panose="020B0502040204020203"/>
              </a:rPr>
              <a:t> </a:t>
            </a:r>
            <a:endParaRPr lang="en-US" altLang="zh-CN" dirty="0">
              <a:latin typeface="Calibri" panose="020F0502020204030204"/>
              <a:ea typeface="Segoe UI" panose="020B0502040204020203"/>
            </a:endParaRPr>
          </a:p>
          <a:p>
            <a:pPr algn="just" defTabSz="266700" fontAlgn="base"/>
            <a:r>
              <a:rPr lang="en-US" altLang="zh-CN" b="1" dirty="0">
                <a:latin typeface="Calibri" panose="020F0502020204030204"/>
                <a:ea typeface="Segoe UI" panose="020B0502040204020203"/>
              </a:rPr>
              <a:t>Pose Estimation Module: </a:t>
            </a:r>
            <a:endParaRPr lang="en-US" altLang="zh-CN" b="1" dirty="0">
              <a:latin typeface="Calibri" panose="020F0502020204030204"/>
              <a:ea typeface="Segoe UI" panose="020B0502040204020203"/>
            </a:endParaRPr>
          </a:p>
          <a:p>
            <a:pPr marL="133350" indent="0" algn="just" defTabSz="266700" fontAlgn="base"/>
            <a:r>
              <a:rPr lang="en-US" altLang="zh-CN" dirty="0">
                <a:latin typeface="Calibri" panose="020F0502020204030204"/>
                <a:ea typeface="Segoe UI" panose="020B0502040204020203"/>
              </a:rPr>
              <a:t>Integration of a pose estimation model to analyze uploaded photos and extract key body points. </a:t>
            </a:r>
            <a:endParaRPr lang="en-US" altLang="zh-CN" dirty="0">
              <a:latin typeface="Calibri" panose="020F0502020204030204"/>
              <a:ea typeface="Segoe UI" panose="020B0502040204020203"/>
            </a:endParaRPr>
          </a:p>
          <a:p>
            <a:pPr marL="133350" indent="0" algn="just" defTabSz="266700" fontAlgn="base"/>
            <a:r>
              <a:rPr lang="en-US" altLang="zh-CN" dirty="0">
                <a:latin typeface="Calibri" panose="020F0502020204030204"/>
                <a:ea typeface="Segoe UI" panose="020B0502040204020203"/>
              </a:rPr>
              <a:t>Extraction of key joints (e.g., shoulders, elbows, hips, knees) to compare the user’s pose with standard poses. </a:t>
            </a:r>
            <a:endParaRPr lang="en-US" altLang="zh-CN" dirty="0">
              <a:latin typeface="Calibri" panose="020F0502020204030204"/>
              <a:ea typeface="Segoe UI" panose="020B0502040204020203"/>
            </a:endParaRPr>
          </a:p>
          <a:p>
            <a:pPr algn="just" defTabSz="266700" fontAlgn="base"/>
            <a:r>
              <a:rPr lang="en-US" altLang="zh-CN" dirty="0">
                <a:latin typeface="Calibri" panose="020F0502020204030204"/>
                <a:ea typeface="宋体" panose="02010600030101010101" pitchFamily="2" charset="-122"/>
              </a:rPr>
              <a:t> </a:t>
            </a:r>
            <a:endParaRPr lang="en-US" altLang="zh-CN" dirty="0">
              <a:latin typeface="Calibri" panose="020F0502020204030204"/>
              <a:ea typeface="宋体" panose="02010600030101010101" pitchFamily="2" charset="-122"/>
            </a:endParaRPr>
          </a:p>
          <a:p>
            <a:pPr algn="just" defTabSz="266700" fontAlgn="base"/>
            <a:r>
              <a:rPr lang="en-US" altLang="zh-CN" b="1" dirty="0">
                <a:latin typeface="Calibri" panose="020F0502020204030204"/>
                <a:ea typeface="Segoe UI" panose="020B0502040204020203"/>
              </a:rPr>
              <a:t>Pose Comparison Algorithm: </a:t>
            </a:r>
            <a:endParaRPr lang="en-US" altLang="zh-CN" b="1" dirty="0">
              <a:latin typeface="Calibri" panose="020F0502020204030204"/>
              <a:ea typeface="Segoe UI" panose="020B0502040204020203"/>
            </a:endParaRPr>
          </a:p>
          <a:p>
            <a:pPr marL="133350" indent="0" algn="just" defTabSz="266700" fontAlgn="base"/>
            <a:r>
              <a:rPr lang="en-US" altLang="zh-CN" dirty="0">
                <a:latin typeface="Calibri" panose="020F0502020204030204"/>
                <a:ea typeface="Segoe UI" panose="020B0502040204020203"/>
              </a:rPr>
              <a:t>A function to calculate the angle of joints based on key points extracted from the user’s photo. </a:t>
            </a:r>
            <a:endParaRPr lang="en-US" altLang="zh-CN" dirty="0">
              <a:latin typeface="Calibri" panose="020F0502020204030204"/>
              <a:ea typeface="Segoe UI" panose="020B0502040204020203"/>
            </a:endParaRPr>
          </a:p>
          <a:p>
            <a:pPr marL="133350" indent="0" algn="just" defTabSz="266700" fontAlgn="base"/>
            <a:r>
              <a:rPr lang="en-US" altLang="zh-CN" dirty="0">
                <a:latin typeface="Calibri" panose="020F0502020204030204"/>
                <a:ea typeface="Segoe UI" panose="020B0502040204020203"/>
              </a:rPr>
              <a:t>A comparison algorithm that analyzes the user’s pose against the standard yoga pose, detecting deviations in angle and position. </a:t>
            </a:r>
            <a:endParaRPr lang="en-US" altLang="zh-CN" dirty="0">
              <a:latin typeface="Calibri" panose="020F0502020204030204"/>
              <a:ea typeface="Segoe UI" panose="020B0502040204020203"/>
            </a:endParaRPr>
          </a:p>
          <a:p>
            <a:pPr marL="0" indent="133350" algn="just" defTabSz="266700" fontAlgn="base"/>
            <a:r>
              <a:rPr lang="en-US" altLang="zh-CN" dirty="0">
                <a:latin typeface="Calibri" panose="020F0502020204030204"/>
                <a:ea typeface="Segoe UI" panose="020B0502040204020203"/>
              </a:rPr>
              <a:t>A scoring system that assesses posture accuracy and provides corrective feedback. </a:t>
            </a:r>
            <a:endParaRPr lang="en-US" altLang="zh-CN" dirty="0">
              <a:latin typeface="Calibri" panose="020F0502020204030204"/>
              <a:ea typeface="Segoe UI" panose="020B0502040204020203"/>
            </a:endParaRPr>
          </a:p>
          <a:p>
            <a:pPr algn="just" defTabSz="266700" fontAlgn="base"/>
            <a:r>
              <a:rPr lang="en-US" altLang="zh-CN" dirty="0">
                <a:latin typeface="Calibri" panose="020F0502020204030204"/>
                <a:ea typeface="Segoe UI" panose="020B0502040204020203"/>
              </a:rPr>
              <a:t> </a:t>
            </a:r>
            <a:endParaRPr lang="en-US" altLang="zh-CN" dirty="0">
              <a:latin typeface="Calibri" panose="020F0502020204030204"/>
              <a:ea typeface="Segoe UI" panose="020B0502040204020203"/>
            </a:endParaRPr>
          </a:p>
          <a:p>
            <a:pPr algn="just" defTabSz="266700" fontAlgn="base"/>
            <a:r>
              <a:rPr lang="en-US" altLang="zh-CN" b="1" dirty="0">
                <a:latin typeface="Calibri" panose="020F0502020204030204"/>
                <a:ea typeface="Segoe UI" panose="020B0502040204020203"/>
              </a:rPr>
              <a:t>User Feedback System: </a:t>
            </a:r>
            <a:endParaRPr lang="en-US" altLang="zh-CN" b="1" dirty="0">
              <a:latin typeface="Calibri" panose="020F0502020204030204"/>
              <a:ea typeface="Segoe UI" panose="020B0502040204020203"/>
            </a:endParaRPr>
          </a:p>
          <a:p>
            <a:pPr marL="133350" indent="0" algn="just" defTabSz="266700" fontAlgn="base"/>
            <a:r>
              <a:rPr lang="en-US" altLang="zh-CN" dirty="0">
                <a:latin typeface="Calibri" panose="020F0502020204030204"/>
                <a:ea typeface="Segoe UI" panose="020B0502040204020203"/>
              </a:rPr>
              <a:t>Generate detailed, easy-to-understand feedback on what to improve, with a focus on specific body parts. </a:t>
            </a:r>
            <a:endParaRPr lang="en-US" altLang="zh-CN" dirty="0">
              <a:latin typeface="Calibri" panose="020F0502020204030204"/>
              <a:ea typeface="Segoe UI" panose="020B0502040204020203"/>
            </a:endParaRPr>
          </a:p>
          <a:p>
            <a:pPr marL="0" indent="133350" algn="just" defTabSz="266700" fontAlgn="base"/>
            <a:r>
              <a:rPr lang="en-US" altLang="zh-CN" dirty="0">
                <a:latin typeface="Calibri" panose="020F0502020204030204"/>
                <a:ea typeface="Segoe UI" panose="020B0502040204020203"/>
              </a:rPr>
              <a:t>Provide guidance on how to modify or correct the pose. </a:t>
            </a:r>
            <a:endParaRPr lang="en-US" altLang="zh-CN" dirty="0">
              <a:latin typeface="Calibri" panose="020F0502020204030204"/>
              <a:ea typeface="Segoe UI" panose="020B05020402040202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3" name="Title 1"/>
          <p:cNvSpPr txBox="1"/>
          <p:nvPr/>
        </p:nvSpPr>
        <p:spPr>
          <a:xfrm>
            <a:off x="533400" y="140970"/>
            <a:ext cx="3952875" cy="936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a:solidFill>
                  <a:srgbClr val="173F7E"/>
                </a:solidFill>
                <a:latin typeface="Arial Black" panose="020B0A04020102020204" pitchFamily="34" charset="0"/>
                <a:ea typeface="+mn-ea"/>
                <a:cs typeface="+mn-cs"/>
                <a:sym typeface="+mn-ea"/>
              </a:rPr>
              <a:t>Market Context</a:t>
            </a:r>
            <a:endParaRPr lang="en-US">
              <a:solidFill>
                <a:srgbClr val="173F7E"/>
              </a:solidFill>
              <a:latin typeface="Arial Black" panose="020B0A04020102020204" pitchFamily="34" charset="0"/>
              <a:ea typeface="+mn-ea"/>
              <a:cs typeface="+mn-cs"/>
              <a:sym typeface="+mn-ea"/>
            </a:endParaRPr>
          </a:p>
        </p:txBody>
      </p:sp>
      <p:sp>
        <p:nvSpPr>
          <p:cNvPr id="8" name="Title 1"/>
          <p:cNvSpPr>
            <a:spLocks noGrp="1"/>
          </p:cNvSpPr>
          <p:nvPr>
            <p:ph type="title"/>
          </p:nvPr>
        </p:nvSpPr>
        <p:spPr>
          <a:xfrm>
            <a:off x="1560830" y="812800"/>
            <a:ext cx="5128895" cy="545465"/>
          </a:xfrm>
        </p:spPr>
        <p:txBody>
          <a:bodyPr>
            <a:normAutofit/>
          </a:bodyPr>
          <a:lstStyle/>
          <a:p>
            <a:r>
              <a:rPr lang="en-US" altLang="en-SG" sz="2400">
                <a:solidFill>
                  <a:srgbClr val="173F7E"/>
                </a:solidFill>
              </a:rPr>
              <a:t>—— Background Overview</a:t>
            </a:r>
            <a:endParaRPr lang="en-US" altLang="en-SG" sz="2400">
              <a:solidFill>
                <a:srgbClr val="173F7E"/>
              </a:solidFill>
            </a:endParaRPr>
          </a:p>
        </p:txBody>
      </p:sp>
      <p:sp>
        <p:nvSpPr>
          <p:cNvPr id="9" name="Rectangle: Rounded Corners 5"/>
          <p:cNvSpPr/>
          <p:nvPr/>
        </p:nvSpPr>
        <p:spPr>
          <a:xfrm>
            <a:off x="533400" y="1647825"/>
            <a:ext cx="11086465" cy="4311015"/>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0" name="TextBox 8"/>
          <p:cNvSpPr txBox="1"/>
          <p:nvPr/>
        </p:nvSpPr>
        <p:spPr>
          <a:xfrm>
            <a:off x="885922" y="1879897"/>
            <a:ext cx="9986356" cy="169418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20000"/>
              </a:lnSpc>
              <a:spcBef>
                <a:spcPts val="1000"/>
              </a:spcBef>
              <a:buFont typeface="Arial" panose="020B0604020202020204"/>
              <a:buChar char="•"/>
            </a:pPr>
            <a:r>
              <a:rPr sz="1600" b="1">
                <a:solidFill>
                  <a:schemeClr val="tx1"/>
                </a:solidFill>
                <a:latin typeface="等线" panose="02010600030101010101" charset="-122"/>
                <a:ea typeface="等线" panose="02010600030101010101" charset="-122"/>
              </a:rPr>
              <a:t>Increased Focus on Well-being:</a:t>
            </a:r>
            <a:r>
              <a:rPr sz="1600">
                <a:solidFill>
                  <a:schemeClr val="tx1"/>
                </a:solidFill>
                <a:latin typeface="等线" panose="02010600030101010101" charset="-122"/>
                <a:ea typeface="等线" panose="02010600030101010101" charset="-122"/>
              </a:rPr>
              <a:t> Fast-paced lifestyles and rising stress levels drive interest in yoga for both physical and mental health</a:t>
            </a:r>
            <a:r>
              <a:rPr lang="en-US" sz="1600">
                <a:solidFill>
                  <a:schemeClr val="tx1"/>
                </a:solidFill>
                <a:latin typeface="等线" panose="02010600030101010101" charset="-122"/>
                <a:ea typeface="等线" panose="02010600030101010101" charset="-122"/>
              </a:rPr>
              <a:t>.</a:t>
            </a:r>
            <a:endParaRPr lang="en-US" sz="1600">
              <a:solidFill>
                <a:schemeClr val="tx1"/>
              </a:solidFill>
              <a:latin typeface="等线" panose="02010600030101010101" charset="-122"/>
              <a:ea typeface="等线" panose="02010600030101010101" charset="-122"/>
            </a:endParaRPr>
          </a:p>
          <a:p>
            <a:pPr marL="285750" indent="-285750">
              <a:lnSpc>
                <a:spcPct val="120000"/>
              </a:lnSpc>
              <a:spcBef>
                <a:spcPts val="1000"/>
              </a:spcBef>
              <a:buFont typeface="Arial" panose="020B0604020202020204"/>
              <a:buChar char="•"/>
            </a:pPr>
            <a:r>
              <a:rPr sz="1600" b="1">
                <a:latin typeface="等线" panose="02010600030101010101" charset="-122"/>
                <a:ea typeface="等线" panose="02010600030101010101" charset="-122"/>
                <a:sym typeface="+mn-ea"/>
              </a:rPr>
              <a:t>Yoga’s Growth:</a:t>
            </a:r>
            <a:r>
              <a:rPr sz="1600">
                <a:latin typeface="等线" panose="02010600030101010101" charset="-122"/>
                <a:ea typeface="等线" panose="02010600030101010101" charset="-122"/>
                <a:sym typeface="+mn-ea"/>
              </a:rPr>
              <a:t> The global yoga market is expanding due to its health benefits, such as improved flexibility, strength, stress relief, and anxiety management.</a:t>
            </a:r>
            <a:r>
              <a:rPr lang="en-US" sz="1600">
                <a:latin typeface="等线" panose="02010600030101010101" charset="-122"/>
                <a:ea typeface="等线" panose="02010600030101010101" charset="-122"/>
                <a:sym typeface="+mn-ea"/>
              </a:rPr>
              <a:t> The global yoga market is expected to continue growing in the coming years.</a:t>
            </a:r>
            <a:endParaRPr lang="en-US" sz="1600">
              <a:latin typeface="等线" panose="02010600030101010101" charset="-122"/>
              <a:ea typeface="等线" panose="02010600030101010101" charset="-122"/>
              <a:sym typeface="+mn-ea"/>
            </a:endParaRPr>
          </a:p>
        </p:txBody>
      </p:sp>
      <p:sp>
        <p:nvSpPr>
          <p:cNvPr id="13" name="TextBox 8"/>
          <p:cNvSpPr txBox="1"/>
          <p:nvPr/>
        </p:nvSpPr>
        <p:spPr>
          <a:xfrm>
            <a:off x="1012922" y="4692947"/>
            <a:ext cx="9986356" cy="68135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20000"/>
              </a:lnSpc>
              <a:spcBef>
                <a:spcPts val="1000"/>
              </a:spcBef>
              <a:buFont typeface="Arial" panose="020B0604020202020204"/>
              <a:buChar char="•"/>
            </a:pPr>
            <a:r>
              <a:rPr lang="en-US" altLang="en-SG" sz="1600" b="1">
                <a:solidFill>
                  <a:schemeClr val="tx1"/>
                </a:solidFill>
                <a:latin typeface="等线" panose="02010600030101010101" charset="-122"/>
                <a:ea typeface="等线" panose="02010600030101010101" charset="-122"/>
              </a:rPr>
              <a:t>Problem:</a:t>
            </a:r>
            <a:r>
              <a:rPr lang="en-US" altLang="en-SG" sz="1600">
                <a:solidFill>
                  <a:schemeClr val="tx1"/>
                </a:solidFill>
                <a:latin typeface="等线" panose="02010600030101010101" charset="-122"/>
                <a:ea typeface="等线" panose="02010600030101010101" charset="-122"/>
              </a:rPr>
              <a:t> Despite yoga's popularity, there’s a lack of personalized guidance and posture evaluation tools, especially in home practice settings.</a:t>
            </a:r>
            <a:endParaRPr lang="en-US" altLang="en-SG" sz="1600">
              <a:solidFill>
                <a:schemeClr val="tx1"/>
              </a:solidFill>
              <a:latin typeface="等线" panose="02010600030101010101" charset="-122"/>
              <a:ea typeface="等线" panose="02010600030101010101" charset="-122"/>
            </a:endParaRPr>
          </a:p>
        </p:txBody>
      </p:sp>
      <p:sp>
        <p:nvSpPr>
          <p:cNvPr id="14" name="下箭头 13"/>
          <p:cNvSpPr/>
          <p:nvPr/>
        </p:nvSpPr>
        <p:spPr>
          <a:xfrm>
            <a:off x="5791200" y="3573780"/>
            <a:ext cx="609600" cy="731520"/>
          </a:xfrm>
          <a:prstGeom prst="down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pic>
        <p:nvPicPr>
          <p:cNvPr id="2" name="图片 1"/>
          <p:cNvPicPr>
            <a:picLocks noChangeAspect="1"/>
          </p:cNvPicPr>
          <p:nvPr/>
        </p:nvPicPr>
        <p:blipFill>
          <a:blip r:embed="rId2"/>
          <a:stretch>
            <a:fillRect/>
          </a:stretch>
        </p:blipFill>
        <p:spPr>
          <a:xfrm>
            <a:off x="2450465" y="1913255"/>
            <a:ext cx="6736080" cy="3667760"/>
          </a:xfrm>
          <a:prstGeom prst="rect">
            <a:avLst/>
          </a:prstGeom>
        </p:spPr>
      </p:pic>
      <p:sp>
        <p:nvSpPr>
          <p:cNvPr id="8" name="TextBox 7"/>
          <p:cNvSpPr txBox="1"/>
          <p:nvPr/>
        </p:nvSpPr>
        <p:spPr>
          <a:xfrm>
            <a:off x="1635125" y="5604510"/>
            <a:ext cx="8921750" cy="368300"/>
          </a:xfrm>
          <a:prstGeom prst="rect">
            <a:avLst/>
          </a:prstGeom>
          <a:noFill/>
        </p:spPr>
        <p:txBody>
          <a:bodyPr wrap="square" rtlCol="0">
            <a:spAutoFit/>
          </a:bodyPr>
          <a:lstStyle/>
          <a:p>
            <a:r>
              <a:rPr lang="en-SG" b="1">
                <a:solidFill>
                  <a:srgbClr val="2B504D"/>
                </a:solidFill>
                <a:latin typeface="Arial Black" panose="020B0A04020102020204" pitchFamily="34" charset="0"/>
              </a:rPr>
              <a:t>“ </a:t>
            </a:r>
            <a:r>
              <a:rPr lang="en-SG" b="1">
                <a:latin typeface="Arial Black" panose="020B0A04020102020204" pitchFamily="34" charset="0"/>
              </a:rPr>
              <a:t>Number of yoga participants in the United States from 2010 to 2023</a:t>
            </a:r>
            <a:r>
              <a:rPr lang="en-SG" b="1">
                <a:solidFill>
                  <a:srgbClr val="2B504D"/>
                </a:solidFill>
                <a:latin typeface="Arial Black" panose="020B0A04020102020204" pitchFamily="34" charset="0"/>
              </a:rPr>
              <a:t>” </a:t>
            </a:r>
            <a:endParaRPr lang="en-SG" b="1">
              <a:solidFill>
                <a:srgbClr val="2B504D"/>
              </a:solidFill>
              <a:latin typeface="Arial Black" panose="020B0A04020102020204" pitchFamily="34" charset="0"/>
            </a:endParaRPr>
          </a:p>
        </p:txBody>
      </p:sp>
      <p:sp>
        <p:nvSpPr>
          <p:cNvPr id="12" name="TextBox 8"/>
          <p:cNvSpPr txBox="1"/>
          <p:nvPr/>
        </p:nvSpPr>
        <p:spPr>
          <a:xfrm>
            <a:off x="695960" y="511810"/>
            <a:ext cx="10245090" cy="140144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20000"/>
              </a:lnSpc>
              <a:spcBef>
                <a:spcPts val="1000"/>
              </a:spcBef>
              <a:buFont typeface="Arial" panose="020B0604020202020204"/>
              <a:buChar char="•"/>
            </a:pPr>
            <a:r>
              <a:rPr sz="2400" b="1" dirty="0">
                <a:latin typeface="等线" panose="02010600030101010101" charset="-122"/>
                <a:ea typeface="等线" panose="02010600030101010101" charset="-122"/>
                <a:sym typeface="+mn-ea"/>
              </a:rPr>
              <a:t>Yoga’s Growth</a:t>
            </a:r>
            <a:r>
              <a:rPr sz="2400" dirty="0">
                <a:latin typeface="等线" panose="02010600030101010101" charset="-122"/>
                <a:ea typeface="等线" panose="02010600030101010101" charset="-122"/>
                <a:sym typeface="+mn-ea"/>
              </a:rPr>
              <a:t>: </a:t>
            </a:r>
            <a:endParaRPr sz="2400" dirty="0">
              <a:latin typeface="等线" panose="02010600030101010101" charset="-122"/>
              <a:ea typeface="等线" panose="02010600030101010101" charset="-122"/>
              <a:sym typeface="+mn-ea"/>
            </a:endParaRPr>
          </a:p>
          <a:p>
            <a:pPr marL="179705" indent="0" fontAlgn="auto">
              <a:lnSpc>
                <a:spcPct val="120000"/>
              </a:lnSpc>
              <a:spcBef>
                <a:spcPts val="1000"/>
              </a:spcBef>
              <a:buFont typeface="Arial" panose="020B0604020202020204"/>
              <a:buNone/>
            </a:pPr>
            <a:r>
              <a:rPr lang="en-US" sz="2000" dirty="0">
                <a:latin typeface="等线" panose="02010600030101010101" charset="-122"/>
                <a:ea typeface="等线" panose="02010600030101010101" charset="-122"/>
                <a:sym typeface="+mn-ea"/>
              </a:rPr>
              <a:t>According to </a:t>
            </a:r>
            <a:r>
              <a:rPr lang="en-US" sz="2000" dirty="0" err="1">
                <a:latin typeface="等线" panose="02010600030101010101" charset="-122"/>
                <a:ea typeface="等线" panose="02010600030101010101" charset="-122"/>
                <a:sym typeface="+mn-ea"/>
              </a:rPr>
              <a:t>QYResearch</a:t>
            </a:r>
            <a:r>
              <a:rPr lang="en-US" sz="2000" dirty="0">
                <a:latin typeface="等线" panose="02010600030101010101" charset="-122"/>
                <a:ea typeface="等线" panose="02010600030101010101" charset="-122"/>
                <a:sym typeface="+mn-ea"/>
              </a:rPr>
              <a:t>, the global yoga apparel market will reach $27.63 billion in 2023. The yoga and fitness app market is projected to reach $66 billion by 2027.</a:t>
            </a:r>
            <a:endParaRPr lang="en-US" sz="2000" dirty="0">
              <a:latin typeface="等线" panose="02010600030101010101" charset="-122"/>
              <a:ea typeface="等线" panose="02010600030101010101" charset="-122"/>
              <a:sym typeface="+mn-ea"/>
            </a:endParaRPr>
          </a:p>
        </p:txBody>
      </p:sp>
      <p:sp>
        <p:nvSpPr>
          <p:cNvPr id="4" name="文本框 3"/>
          <p:cNvSpPr txBox="1"/>
          <p:nvPr/>
        </p:nvSpPr>
        <p:spPr>
          <a:xfrm>
            <a:off x="323850" y="6309360"/>
            <a:ext cx="6797040" cy="306705"/>
          </a:xfrm>
          <a:prstGeom prst="rect">
            <a:avLst/>
          </a:prstGeom>
          <a:noFill/>
        </p:spPr>
        <p:txBody>
          <a:bodyPr wrap="square" rtlCol="0">
            <a:spAutoFit/>
          </a:bodyPr>
          <a:lstStyle/>
          <a:p>
            <a:r>
              <a:rPr lang="en-US" altLang="zh-CN" sz="1400" dirty="0" err="1">
                <a:solidFill>
                  <a:schemeClr val="accent5"/>
                </a:solidFill>
              </a:rPr>
              <a:t>Reference: </a:t>
            </a:r>
            <a:r>
              <a:rPr lang="zh-CN" altLang="en-US" sz="1400" dirty="0" err="1">
                <a:solidFill>
                  <a:schemeClr val="accent5"/>
                </a:solidFill>
              </a:rPr>
              <a:t>https://www.statista.com</a:t>
            </a:r>
            <a:endParaRPr lang="zh-CN" altLang="en-US" sz="1400" dirty="0" err="1">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 name="Rectangle: Rounded Corners 5"/>
          <p:cNvSpPr/>
          <p:nvPr/>
        </p:nvSpPr>
        <p:spPr>
          <a:xfrm>
            <a:off x="1411605" y="4122420"/>
            <a:ext cx="9204960" cy="2117090"/>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1" name="Rectangle: Rounded Corners 5"/>
          <p:cNvSpPr/>
          <p:nvPr/>
        </p:nvSpPr>
        <p:spPr>
          <a:xfrm>
            <a:off x="1411605" y="1210945"/>
            <a:ext cx="9204960" cy="2603500"/>
          </a:xfrm>
          <a:prstGeom prst="roundRect">
            <a:avLst>
              <a:gd name="adj" fmla="val 17247"/>
            </a:avLst>
          </a:prstGeom>
          <a:solidFill>
            <a:schemeClr val="accent1">
              <a:lumMod val="20000"/>
              <a:lumOff val="80000"/>
              <a:alpha val="7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 name="Footer Placeholder 3"/>
          <p:cNvSpPr>
            <a:spLocks noGrp="1"/>
          </p:cNvSpPr>
          <p:nvPr>
            <p:ph type="ftr" sz="quarter" idx="15"/>
          </p:nvPr>
        </p:nvSpPr>
        <p:spPr/>
        <p:txBody>
          <a:bodyPr/>
          <a:lstStyle/>
          <a:p>
            <a:pPr algn="l"/>
            <a:r>
              <a:rPr lang="en-SG" sz="1000"/>
              <a:t>© National University of Singapore</a:t>
            </a:r>
            <a:endParaRPr lang="en-SG"/>
          </a:p>
        </p:txBody>
      </p:sp>
      <p:sp>
        <p:nvSpPr>
          <p:cNvPr id="5" name="Slide Number Placeholder 4"/>
          <p:cNvSpPr>
            <a:spLocks noGrp="1"/>
          </p:cNvSpPr>
          <p:nvPr>
            <p:ph type="sldNum" sz="quarter" idx="16"/>
          </p:nvPr>
        </p:nvSpPr>
        <p:spPr/>
        <p:txBody>
          <a:bodyPr/>
          <a:lstStyle/>
          <a:p>
            <a:fld id="{2F63C605-4FC6-46DE-BC90-871762EA3F52}" type="slidenum">
              <a:rPr lang="en-SG" smtClean="0"/>
            </a:fld>
            <a:endParaRPr lang="en-SG"/>
          </a:p>
        </p:txBody>
      </p:sp>
      <p:sp>
        <p:nvSpPr>
          <p:cNvPr id="7" name="TextBox 6"/>
          <p:cNvSpPr txBox="1"/>
          <p:nvPr/>
        </p:nvSpPr>
        <p:spPr>
          <a:xfrm>
            <a:off x="541337" y="319087"/>
            <a:ext cx="9055100" cy="583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en-SG" sz="3200">
                <a:solidFill>
                  <a:srgbClr val="173F7E"/>
                </a:solidFill>
                <a:latin typeface="Arial Black" panose="020B0A04020102020204"/>
              </a:rPr>
              <a:t>Business</a:t>
            </a:r>
            <a:r>
              <a:rPr lang="en-SG" sz="3200">
                <a:solidFill>
                  <a:srgbClr val="173F7E"/>
                </a:solidFill>
                <a:latin typeface="Arial Black" panose="020B0A04020102020204"/>
              </a:rPr>
              <a:t> Value</a:t>
            </a:r>
            <a:endParaRPr lang="en-SG" sz="3200">
              <a:solidFill>
                <a:srgbClr val="173F7E"/>
              </a:solidFill>
              <a:latin typeface="Arial Black" panose="020B0A04020102020204"/>
            </a:endParaRPr>
          </a:p>
        </p:txBody>
      </p:sp>
      <p:sp>
        <p:nvSpPr>
          <p:cNvPr id="2" name="TextBox 8"/>
          <p:cNvSpPr txBox="1"/>
          <p:nvPr/>
        </p:nvSpPr>
        <p:spPr>
          <a:xfrm>
            <a:off x="1632682" y="4773018"/>
            <a:ext cx="8766792" cy="123253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20000"/>
              </a:lnSpc>
              <a:spcBef>
                <a:spcPts val="1000"/>
              </a:spcBef>
              <a:buFont typeface="Arial" panose="020B0604020202020204"/>
              <a:buChar char="•"/>
            </a:pPr>
            <a:r>
              <a:rPr lang="en-SG" sz="1600">
                <a:solidFill>
                  <a:schemeClr val="tx1"/>
                </a:solidFill>
                <a:latin typeface="等线" panose="02010600030101010101" charset="-122"/>
                <a:ea typeface="等线" panose="02010600030101010101" charset="-122"/>
              </a:rPr>
              <a:t>Enhance users' satisfaction and loyalty through </a:t>
            </a:r>
            <a:r>
              <a:rPr lang="en-US" altLang="en-SG" sz="1600">
                <a:solidFill>
                  <a:schemeClr val="tx1"/>
                </a:solidFill>
                <a:latin typeface="等线" panose="02010600030101010101" charset="-122"/>
                <a:ea typeface="等线" panose="02010600030101010101" charset="-122"/>
              </a:rPr>
              <a:t>d</a:t>
            </a:r>
            <a:r>
              <a:rPr sz="1600">
                <a:solidFill>
                  <a:schemeClr val="tx1"/>
                </a:solidFill>
                <a:latin typeface="等线" panose="02010600030101010101" charset="-122"/>
                <a:ea typeface="等线" panose="02010600030101010101" charset="-122"/>
              </a:rPr>
              <a:t>ifferentiated </a:t>
            </a:r>
            <a:r>
              <a:rPr lang="en-US" sz="1600">
                <a:solidFill>
                  <a:schemeClr val="tx1"/>
                </a:solidFill>
                <a:latin typeface="等线" panose="02010600030101010101" charset="-122"/>
                <a:ea typeface="等线" panose="02010600030101010101" charset="-122"/>
              </a:rPr>
              <a:t>c</a:t>
            </a:r>
            <a:r>
              <a:rPr sz="1600">
                <a:solidFill>
                  <a:schemeClr val="tx1"/>
                </a:solidFill>
                <a:latin typeface="等线" panose="02010600030101010101" charset="-122"/>
                <a:ea typeface="等线" panose="02010600030101010101" charset="-122"/>
              </a:rPr>
              <a:t>ompetitive</a:t>
            </a:r>
            <a:r>
              <a:rPr lang="en-US" sz="1600">
                <a:solidFill>
                  <a:schemeClr val="tx1"/>
                </a:solidFill>
                <a:latin typeface="等线" panose="02010600030101010101" charset="-122"/>
                <a:ea typeface="等线" panose="02010600030101010101" charset="-122"/>
              </a:rPr>
              <a:t> advantages</a:t>
            </a:r>
            <a:endParaRPr lang="en-US" sz="1600">
              <a:solidFill>
                <a:schemeClr val="tx1"/>
              </a:solidFill>
              <a:latin typeface="等线" panose="02010600030101010101" charset="-122"/>
              <a:ea typeface="等线" panose="02010600030101010101" charset="-122"/>
            </a:endParaRPr>
          </a:p>
          <a:p>
            <a:pPr marL="285750" indent="-285750">
              <a:lnSpc>
                <a:spcPct val="120000"/>
              </a:lnSpc>
              <a:spcBef>
                <a:spcPts val="1000"/>
              </a:spcBef>
              <a:buFont typeface="Arial" panose="020B0604020202020204"/>
              <a:buChar char="•"/>
            </a:pPr>
            <a:r>
              <a:rPr lang="en-US" altLang="en-SG" sz="1600">
                <a:solidFill>
                  <a:schemeClr val="tx1"/>
                </a:solidFill>
                <a:latin typeface="等线" panose="02010600030101010101" charset="-122"/>
                <a:ea typeface="等线" panose="02010600030101010101" charset="-122"/>
              </a:rPr>
              <a:t>Expand user base and i</a:t>
            </a:r>
            <a:r>
              <a:rPr lang="en-SG" sz="1600">
                <a:solidFill>
                  <a:schemeClr val="tx1"/>
                </a:solidFill>
                <a:latin typeface="等线" panose="02010600030101010101" charset="-122"/>
                <a:ea typeface="等线" panose="02010600030101010101" charset="-122"/>
              </a:rPr>
              <a:t>ncrease platform engagement</a:t>
            </a:r>
            <a:endParaRPr lang="en-SG" sz="1600">
              <a:solidFill>
                <a:schemeClr val="tx1"/>
              </a:solidFill>
              <a:latin typeface="等线" panose="02010600030101010101" charset="-122"/>
              <a:ea typeface="等线" panose="02010600030101010101" charset="-122"/>
            </a:endParaRPr>
          </a:p>
          <a:p>
            <a:pPr marL="285750" indent="-285750">
              <a:lnSpc>
                <a:spcPct val="120000"/>
              </a:lnSpc>
              <a:spcBef>
                <a:spcPts val="1000"/>
              </a:spcBef>
              <a:buFont typeface="Arial" panose="020B0604020202020204"/>
              <a:buChar char="•"/>
            </a:pPr>
            <a:r>
              <a:rPr lang="en-SG" sz="1600">
                <a:solidFill>
                  <a:schemeClr val="tx1"/>
                </a:solidFill>
                <a:latin typeface="等线" panose="02010600030101010101" charset="-122"/>
                <a:ea typeface="等线" panose="02010600030101010101" charset="-122"/>
              </a:rPr>
              <a:t>Help capture market demand opportunities and achieve business growth</a:t>
            </a:r>
            <a:endParaRPr lang="en-SG" sz="1600">
              <a:solidFill>
                <a:schemeClr val="tx1"/>
              </a:solidFill>
              <a:latin typeface="等线" panose="02010600030101010101" charset="-122"/>
              <a:ea typeface="等线" panose="02010600030101010101" charset="-122"/>
            </a:endParaRPr>
          </a:p>
        </p:txBody>
      </p:sp>
      <p:sp>
        <p:nvSpPr>
          <p:cNvPr id="3" name="TextBox 8"/>
          <p:cNvSpPr txBox="1"/>
          <p:nvPr/>
        </p:nvSpPr>
        <p:spPr>
          <a:xfrm>
            <a:off x="1632682" y="1879897"/>
            <a:ext cx="9986356" cy="165544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20000"/>
              </a:lnSpc>
              <a:spcBef>
                <a:spcPts val="1000"/>
              </a:spcBef>
              <a:buFont typeface="Arial" panose="020B0604020202020204"/>
              <a:buChar char="•"/>
            </a:pPr>
            <a:r>
              <a:rPr lang="en-SG" sz="1600">
                <a:solidFill>
                  <a:schemeClr val="tx1"/>
                </a:solidFill>
                <a:latin typeface="等线" panose="02010600030101010101" charset="-122"/>
                <a:ea typeface="等线" panose="02010600030101010101" charset="-122"/>
              </a:rPr>
              <a:t> </a:t>
            </a:r>
            <a:r>
              <a:rPr lang="en-US" altLang="en-SG" sz="1600">
                <a:solidFill>
                  <a:schemeClr val="tx1"/>
                </a:solidFill>
                <a:latin typeface="等线" panose="02010600030101010101" charset="-122"/>
                <a:ea typeface="等线" panose="02010600030101010101" charset="-122"/>
              </a:rPr>
              <a:t>E</a:t>
            </a:r>
            <a:r>
              <a:rPr lang="en-SG" sz="1600">
                <a:solidFill>
                  <a:schemeClr val="tx1"/>
                </a:solidFill>
                <a:latin typeface="等线" panose="02010600030101010101" charset="-122"/>
                <a:ea typeface="等线" panose="02010600030101010101" charset="-122"/>
              </a:rPr>
              <a:t>ffectively enhance the user’s practice experience</a:t>
            </a:r>
            <a:endParaRPr lang="en-SG" sz="1600">
              <a:solidFill>
                <a:schemeClr val="tx1"/>
              </a:solidFill>
              <a:latin typeface="等线" panose="02010600030101010101" charset="-122"/>
              <a:ea typeface="等线" panose="02010600030101010101" charset="-122"/>
            </a:endParaRPr>
          </a:p>
          <a:p>
            <a:pPr marL="285750" indent="-285750">
              <a:lnSpc>
                <a:spcPct val="120000"/>
              </a:lnSpc>
              <a:spcBef>
                <a:spcPts val="1000"/>
              </a:spcBef>
              <a:buFont typeface="Arial" panose="020B0604020202020204"/>
              <a:buChar char="•"/>
            </a:pPr>
            <a:r>
              <a:rPr lang="en-US" sz="1600">
                <a:solidFill>
                  <a:schemeClr val="tx1"/>
                </a:solidFill>
                <a:latin typeface="等线" panose="02010600030101010101" charset="-122"/>
                <a:ea typeface="等线" panose="02010600030101010101" charset="-122"/>
              </a:rPr>
              <a:t>A</a:t>
            </a:r>
            <a:r>
              <a:rPr sz="1600">
                <a:solidFill>
                  <a:schemeClr val="tx1"/>
                </a:solidFill>
                <a:latin typeface="等线" panose="02010600030101010101" charset="-122"/>
                <a:ea typeface="等线" panose="02010600030101010101" charset="-122"/>
              </a:rPr>
              <a:t>void potential injuries</a:t>
            </a:r>
            <a:endParaRPr sz="1600">
              <a:solidFill>
                <a:schemeClr val="tx1"/>
              </a:solidFill>
              <a:latin typeface="等线" panose="02010600030101010101" charset="-122"/>
              <a:ea typeface="等线" panose="02010600030101010101" charset="-122"/>
            </a:endParaRPr>
          </a:p>
          <a:p>
            <a:pPr marL="285750" indent="-285750">
              <a:lnSpc>
                <a:spcPct val="120000"/>
              </a:lnSpc>
              <a:spcBef>
                <a:spcPts val="1000"/>
              </a:spcBef>
              <a:buFont typeface="Arial" panose="020B0604020202020204"/>
              <a:buChar char="•"/>
            </a:pPr>
            <a:r>
              <a:rPr lang="en-US" altLang="en-SG" sz="1600">
                <a:latin typeface="等线" panose="02010600030101010101" charset="-122"/>
                <a:ea typeface="等线" panose="02010600030101010101" charset="-122"/>
                <a:sym typeface="+mn-ea"/>
              </a:rPr>
              <a:t>H</a:t>
            </a:r>
            <a:r>
              <a:rPr lang="en-SG" sz="1600">
                <a:latin typeface="等线" panose="02010600030101010101" charset="-122"/>
                <a:ea typeface="等线" panose="02010600030101010101" charset="-122"/>
                <a:sym typeface="+mn-ea"/>
              </a:rPr>
              <a:t>elp users achieve more efficient workout results</a:t>
            </a:r>
            <a:r>
              <a:rPr lang="en-US" altLang="en-SG" sz="1600">
                <a:latin typeface="等线" panose="02010600030101010101" charset="-122"/>
                <a:ea typeface="等线" panose="02010600030101010101" charset="-122"/>
                <a:sym typeface="+mn-ea"/>
              </a:rPr>
              <a:t> and health goals</a:t>
            </a:r>
            <a:endParaRPr lang="en-SG" sz="1600">
              <a:solidFill>
                <a:schemeClr val="tx1"/>
              </a:solidFill>
              <a:latin typeface="等线" panose="02010600030101010101" charset="-122"/>
              <a:ea typeface="等线" panose="02010600030101010101" charset="-122"/>
            </a:endParaRPr>
          </a:p>
          <a:p>
            <a:pPr marL="285750" indent="-285750">
              <a:lnSpc>
                <a:spcPct val="120000"/>
              </a:lnSpc>
              <a:spcBef>
                <a:spcPts val="1000"/>
              </a:spcBef>
              <a:buFont typeface="Arial" panose="020B0604020202020204"/>
              <a:buChar char="•"/>
            </a:pPr>
            <a:r>
              <a:rPr lang="en-SG" sz="1600">
                <a:latin typeface="等线" panose="02010600030101010101" charset="-122"/>
                <a:ea typeface="等线" panose="02010600030101010101" charset="-122"/>
                <a:sym typeface="+mn-ea"/>
              </a:rPr>
              <a:t>Better and happier using the system as it provide personalised search experience</a:t>
            </a:r>
            <a:endParaRPr lang="en-US" altLang="en-SG" sz="1600">
              <a:solidFill>
                <a:schemeClr val="tx1"/>
              </a:solidFill>
              <a:latin typeface="等线" panose="02010600030101010101" charset="-122"/>
              <a:ea typeface="等线" panose="02010600030101010101" charset="-122"/>
            </a:endParaRPr>
          </a:p>
        </p:txBody>
      </p:sp>
      <p:sp>
        <p:nvSpPr>
          <p:cNvPr id="8" name="Rectangle: Rounded Corners 7"/>
          <p:cNvSpPr/>
          <p:nvPr/>
        </p:nvSpPr>
        <p:spPr>
          <a:xfrm>
            <a:off x="4665980" y="1492250"/>
            <a:ext cx="2696210" cy="35623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a:t>User Benefits</a:t>
            </a:r>
            <a:endParaRPr lang="en-SG" sz="1600" b="1"/>
          </a:p>
        </p:txBody>
      </p:sp>
      <p:sp>
        <p:nvSpPr>
          <p:cNvPr id="10" name="Rectangle: Rounded Corners 9"/>
          <p:cNvSpPr/>
          <p:nvPr/>
        </p:nvSpPr>
        <p:spPr>
          <a:xfrm>
            <a:off x="4665980" y="4380230"/>
            <a:ext cx="2696210" cy="361950"/>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a:t>Company Benefits</a:t>
            </a:r>
            <a:endParaRPr lang="en-SG" sz="1600" b="1"/>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8" name="Title 1"/>
          <p:cNvSpPr>
            <a:spLocks noGrp="1"/>
          </p:cNvSpPr>
          <p:nvPr/>
        </p:nvSpPr>
        <p:spPr>
          <a:xfrm>
            <a:off x="533403" y="354592"/>
            <a:ext cx="6994448" cy="936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dirty="0">
                <a:solidFill>
                  <a:srgbClr val="173F7E"/>
                </a:solidFill>
                <a:latin typeface="Arial Black" panose="020B0A04020102020204" pitchFamily="34" charset="0"/>
                <a:ea typeface="+mn-ea"/>
                <a:cs typeface="+mn-cs"/>
              </a:rPr>
              <a:t>D</a:t>
            </a:r>
            <a:r>
              <a:rPr lang="en-US" altLang="zh-CN" dirty="0">
                <a:solidFill>
                  <a:srgbClr val="173F7E"/>
                </a:solidFill>
                <a:latin typeface="Arial Black" panose="020B0A04020102020204" pitchFamily="34" charset="0"/>
                <a:ea typeface="+mn-ea"/>
                <a:cs typeface="+mn-cs"/>
              </a:rPr>
              <a:t>ata Collection &amp; Processing</a:t>
            </a:r>
            <a:endParaRPr lang="en-US" dirty="0">
              <a:solidFill>
                <a:srgbClr val="173F7E"/>
              </a:solidFill>
              <a:latin typeface="Arial Black" panose="020B0A04020102020204" pitchFamily="34" charset="0"/>
              <a:ea typeface="+mn-ea"/>
              <a:cs typeface="+mn-cs"/>
            </a:endParaRPr>
          </a:p>
        </p:txBody>
      </p:sp>
      <p:sp>
        <p:nvSpPr>
          <p:cNvPr id="2" name="矩形 1"/>
          <p:cNvSpPr/>
          <p:nvPr/>
        </p:nvSpPr>
        <p:spPr>
          <a:xfrm>
            <a:off x="1268491" y="3060569"/>
            <a:ext cx="1974797" cy="10911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Yoga Pose Dataset</a:t>
            </a:r>
            <a:endParaRPr lang="zh-CN" altLang="en-US" dirty="0">
              <a:latin typeface="Times New Roman" panose="02020603050405020304" pitchFamily="18" charset="0"/>
              <a:cs typeface="Times New Roman" panose="02020603050405020304" pitchFamily="18" charset="0"/>
            </a:endParaRPr>
          </a:p>
        </p:txBody>
      </p:sp>
      <p:cxnSp>
        <p:nvCxnSpPr>
          <p:cNvPr id="3" name="直接箭头连接符 24"/>
          <p:cNvCxnSpPr/>
          <p:nvPr/>
        </p:nvCxnSpPr>
        <p:spPr>
          <a:xfrm flipV="1">
            <a:off x="2255889" y="2361074"/>
            <a:ext cx="1717382" cy="699495"/>
          </a:xfrm>
          <a:prstGeom prst="bentConnector3">
            <a:avLst>
              <a:gd name="adj1" fmla="val -112"/>
            </a:avLst>
          </a:prstGeom>
          <a:ln>
            <a:tailEnd type="triangle"/>
          </a:ln>
        </p:spPr>
        <p:style>
          <a:lnRef idx="1">
            <a:schemeClr val="dk1"/>
          </a:lnRef>
          <a:fillRef idx="0">
            <a:schemeClr val="dk1"/>
          </a:fillRef>
          <a:effectRef idx="0">
            <a:schemeClr val="dk1"/>
          </a:effectRef>
          <a:fontRef idx="minor">
            <a:schemeClr val="tx1"/>
          </a:fontRef>
        </p:style>
      </p:cxnSp>
      <p:cxnSp>
        <p:nvCxnSpPr>
          <p:cNvPr id="4" name="直接箭头连接符 24"/>
          <p:cNvCxnSpPr/>
          <p:nvPr/>
        </p:nvCxnSpPr>
        <p:spPr>
          <a:xfrm>
            <a:off x="2255889" y="4151702"/>
            <a:ext cx="1717382" cy="699495"/>
          </a:xfrm>
          <a:prstGeom prst="bentConnector3">
            <a:avLst>
              <a:gd name="adj1" fmla="val -112"/>
            </a:avLst>
          </a:prstGeom>
          <a:ln>
            <a:tailEnd type="triangle"/>
          </a:ln>
        </p:spPr>
        <p:style>
          <a:lnRef idx="1">
            <a:schemeClr val="dk1"/>
          </a:lnRef>
          <a:fillRef idx="0">
            <a:schemeClr val="dk1"/>
          </a:fillRef>
          <a:effectRef idx="0">
            <a:schemeClr val="dk1"/>
          </a:effectRef>
          <a:fontRef idx="minor">
            <a:schemeClr val="tx1"/>
          </a:fontRef>
        </p:style>
      </p:cxnSp>
      <p:sp>
        <p:nvSpPr>
          <p:cNvPr id="7" name="矩形: 圆角 6"/>
          <p:cNvSpPr/>
          <p:nvPr/>
        </p:nvSpPr>
        <p:spPr>
          <a:xfrm>
            <a:off x="3973271" y="1888754"/>
            <a:ext cx="1821116" cy="94513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Pose with label</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9" name="矩形: 圆角 8"/>
          <p:cNvSpPr/>
          <p:nvPr/>
        </p:nvSpPr>
        <p:spPr>
          <a:xfrm>
            <a:off x="3973271" y="4378629"/>
            <a:ext cx="1821116" cy="94513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Pose with </a:t>
            </a:r>
            <a:endParaRPr lang="en-US" altLang="zh-CN" dirty="0">
              <a:solidFill>
                <a:schemeClr val="tx1"/>
              </a:solidFill>
              <a:latin typeface="Times New Roman" panose="02020603050405020304" pitchFamily="18" charset="0"/>
              <a:cs typeface="Times New Roman" panose="02020603050405020304" pitchFamily="18" charset="0"/>
            </a:endParaRPr>
          </a:p>
          <a:p>
            <a:pPr algn="ctr"/>
            <a:r>
              <a:rPr lang="en-US" altLang="zh-CN" dirty="0">
                <a:solidFill>
                  <a:schemeClr val="tx1"/>
                </a:solidFill>
                <a:latin typeface="Times New Roman" panose="02020603050405020304" pitchFamily="18" charset="0"/>
                <a:cs typeface="Times New Roman" panose="02020603050405020304" pitchFamily="18" charset="0"/>
              </a:rPr>
              <a:t>key-point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1648850" y="1877726"/>
            <a:ext cx="232442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Manually labeling</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648849" y="4857887"/>
            <a:ext cx="2324421"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PoseNet</a:t>
            </a:r>
            <a:r>
              <a:rPr lang="en-US" altLang="zh-CN" dirty="0">
                <a:latin typeface="Times New Roman" panose="02020603050405020304" pitchFamily="18" charset="0"/>
                <a:cs typeface="Times New Roman" panose="02020603050405020304" pitchFamily="18" charset="0"/>
              </a:rPr>
              <a:t> estimation</a:t>
            </a:r>
            <a:endParaRPr lang="zh-CN" altLang="en-US" dirty="0">
              <a:latin typeface="Times New Roman" panose="02020603050405020304" pitchFamily="18" charset="0"/>
              <a:cs typeface="Times New Roman" panose="02020603050405020304" pitchFamily="18" charset="0"/>
            </a:endParaRPr>
          </a:p>
        </p:txBody>
      </p:sp>
      <p:cxnSp>
        <p:nvCxnSpPr>
          <p:cNvPr id="12" name="直接连接符 11"/>
          <p:cNvCxnSpPr>
            <a:stCxn id="7" idx="3"/>
          </p:cNvCxnSpPr>
          <p:nvPr/>
        </p:nvCxnSpPr>
        <p:spPr>
          <a:xfrm>
            <a:off x="5794387" y="2361322"/>
            <a:ext cx="726141" cy="0"/>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6520528" y="2361074"/>
            <a:ext cx="0" cy="2489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15" idx="1"/>
          </p:cNvCxnSpPr>
          <p:nvPr/>
        </p:nvCxnSpPr>
        <p:spPr>
          <a:xfrm>
            <a:off x="6520528" y="3492795"/>
            <a:ext cx="15598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80387" y="2947228"/>
            <a:ext cx="1974797" cy="10911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Construct Yoga Pose Dataset</a:t>
            </a:r>
            <a:endParaRPr lang="zh-CN" altLang="en-US" dirty="0">
              <a:latin typeface="Times New Roman" panose="02020603050405020304" pitchFamily="18" charset="0"/>
              <a:cs typeface="Times New Roman" panose="02020603050405020304" pitchFamily="18" charset="0"/>
            </a:endParaRPr>
          </a:p>
        </p:txBody>
      </p:sp>
      <p:cxnSp>
        <p:nvCxnSpPr>
          <p:cNvPr id="16" name="直接连接符 15"/>
          <p:cNvCxnSpPr/>
          <p:nvPr/>
        </p:nvCxnSpPr>
        <p:spPr>
          <a:xfrm>
            <a:off x="5794387" y="4850949"/>
            <a:ext cx="726141" cy="0"/>
          </a:xfrm>
          <a:prstGeom prst="line">
            <a:avLst/>
          </a:prstGeom>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6747209" y="3035346"/>
            <a:ext cx="110649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Combine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
        <p:nvSpPr>
          <p:cNvPr id="8" name="Title 1"/>
          <p:cNvSpPr>
            <a:spLocks noGrp="1"/>
          </p:cNvSpPr>
          <p:nvPr/>
        </p:nvSpPr>
        <p:spPr>
          <a:xfrm>
            <a:off x="533403" y="354592"/>
            <a:ext cx="6994448" cy="936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US" dirty="0">
                <a:solidFill>
                  <a:srgbClr val="173F7E"/>
                </a:solidFill>
                <a:latin typeface="Arial Black" panose="020B0A04020102020204" pitchFamily="34" charset="0"/>
                <a:ea typeface="+mn-ea"/>
                <a:cs typeface="+mn-cs"/>
              </a:rPr>
              <a:t>Data Collection</a:t>
            </a:r>
            <a:endParaRPr lang="en-US" dirty="0">
              <a:solidFill>
                <a:srgbClr val="173F7E"/>
              </a:solidFill>
              <a:latin typeface="Arial Black" panose="020B0A04020102020204" pitchFamily="34" charset="0"/>
              <a:ea typeface="+mn-ea"/>
              <a:cs typeface="+mn-cs"/>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93" y="1458143"/>
            <a:ext cx="4502905" cy="4363182"/>
          </a:xfrm>
          <a:prstGeom prst="rect">
            <a:avLst/>
          </a:prstGeom>
        </p:spPr>
      </p:pic>
      <p:sp>
        <p:nvSpPr>
          <p:cNvPr id="21" name="文本框 20"/>
          <p:cNvSpPr txBox="1"/>
          <p:nvPr/>
        </p:nvSpPr>
        <p:spPr>
          <a:xfrm>
            <a:off x="5802177" y="1458143"/>
            <a:ext cx="6012711" cy="3693319"/>
          </a:xfrm>
          <a:prstGeom prst="rect">
            <a:avLst/>
          </a:prstGeom>
          <a:noFill/>
        </p:spPr>
        <p:txBody>
          <a:bodyPr wrap="square" rtlCol="0">
            <a:spAutoFit/>
          </a:bodyPr>
          <a:lstStyle/>
          <a:p>
            <a:r>
              <a:rPr lang="en-US" altLang="zh-CN" sz="1800" b="1" kern="100" dirty="0">
                <a:solidFill>
                  <a:srgbClr val="000000"/>
                </a:solidFill>
                <a:effectLst/>
                <a:ea typeface="Segoe UI" panose="020B0502040204020203" pitchFamily="34" charset="0"/>
              </a:rPr>
              <a:t>Yoga Pose Dataset</a:t>
            </a:r>
            <a:endParaRPr lang="en-US" altLang="zh-CN" sz="1800" b="1" kern="100" dirty="0">
              <a:solidFill>
                <a:srgbClr val="000000"/>
              </a:solidFill>
              <a:effectLst/>
              <a:ea typeface="Segoe UI" panose="020B0502040204020203" pitchFamily="34" charset="0"/>
            </a:endParaRPr>
          </a:p>
          <a:p>
            <a:endParaRPr lang="en-US" altLang="zh-CN" sz="1800" b="1" kern="100" dirty="0">
              <a:solidFill>
                <a:srgbClr val="000000"/>
              </a:solidFill>
              <a:effectLst/>
              <a:ea typeface="Segoe UI" panose="020B0502040204020203" pitchFamily="34" charset="0"/>
            </a:endParaRPr>
          </a:p>
          <a:p>
            <a:pPr marL="285750" indent="-285750">
              <a:buFont typeface="Arial" panose="020B0604020202020204" pitchFamily="34" charset="0"/>
              <a:buChar char="•"/>
            </a:pPr>
            <a:r>
              <a:rPr lang="en-US" altLang="zh-CN" kern="100" dirty="0">
                <a:solidFill>
                  <a:srgbClr val="000000"/>
                </a:solidFill>
                <a:ea typeface="Segoe UI" panose="020B0502040204020203" pitchFamily="34" charset="0"/>
              </a:rPr>
              <a:t>P</a:t>
            </a:r>
            <a:r>
              <a:rPr lang="en-US" altLang="zh-CN" sz="1800" kern="100" dirty="0">
                <a:solidFill>
                  <a:srgbClr val="000000"/>
                </a:solidFill>
                <a:effectLst/>
                <a:ea typeface="Segoe UI" panose="020B0502040204020203" pitchFamily="34" charset="0"/>
              </a:rPr>
              <a:t>ublicly available datasets </a:t>
            </a:r>
            <a:endParaRPr lang="en-US" altLang="zh-CN" sz="1800" kern="100" dirty="0">
              <a:solidFill>
                <a:srgbClr val="000000"/>
              </a:solidFill>
              <a:effectLst/>
              <a:ea typeface="Segoe UI" panose="020B0502040204020203" pitchFamily="34" charset="0"/>
            </a:endParaRPr>
          </a:p>
          <a:p>
            <a:pPr marL="285750" indent="-285750">
              <a:buFont typeface="Arial" panose="020B0604020202020204" pitchFamily="34" charset="0"/>
              <a:buChar char="•"/>
            </a:pPr>
            <a:endParaRPr lang="en-US" altLang="zh-CN" sz="1800" kern="100" dirty="0">
              <a:solidFill>
                <a:srgbClr val="000000"/>
              </a:solidFill>
              <a:effectLst/>
              <a:ea typeface="Segoe UI" panose="020B0502040204020203" pitchFamily="34" charset="0"/>
            </a:endParaRPr>
          </a:p>
          <a:p>
            <a:pPr marL="285750" indent="-285750">
              <a:buFont typeface="Arial" panose="020B0604020202020204" pitchFamily="34" charset="0"/>
              <a:buChar char="•"/>
            </a:pPr>
            <a:r>
              <a:rPr lang="en-US" altLang="zh-CN" kern="100" dirty="0">
                <a:solidFill>
                  <a:srgbClr val="000000"/>
                </a:solidFill>
                <a:ea typeface="Segoe UI" panose="020B0502040204020203" pitchFamily="34" charset="0"/>
              </a:rPr>
              <a:t>C</a:t>
            </a:r>
            <a:r>
              <a:rPr lang="en-US" altLang="zh-CN" sz="1800" kern="100" dirty="0">
                <a:solidFill>
                  <a:srgbClr val="000000"/>
                </a:solidFill>
                <a:effectLst/>
                <a:ea typeface="Segoe UI" panose="020B0502040204020203" pitchFamily="34" charset="0"/>
              </a:rPr>
              <a:t>ollect custom data.</a:t>
            </a:r>
            <a:endParaRPr lang="en-US" altLang="zh-CN" sz="1800" kern="100" dirty="0">
              <a:solidFill>
                <a:srgbClr val="000000"/>
              </a:solidFill>
              <a:effectLst/>
              <a:ea typeface="Segoe UI" panose="020B0502040204020203" pitchFamily="34" charset="0"/>
            </a:endParaRPr>
          </a:p>
          <a:p>
            <a:endParaRPr lang="en-US" altLang="zh-CN" kern="100" dirty="0">
              <a:solidFill>
                <a:srgbClr val="000000"/>
              </a:solidFill>
              <a:ea typeface="Segoe UI" panose="020B0502040204020203" pitchFamily="34" charset="0"/>
            </a:endParaRPr>
          </a:p>
          <a:p>
            <a:r>
              <a:rPr lang="en-US" altLang="zh-CN" sz="1800" b="1" kern="100" dirty="0">
                <a:solidFill>
                  <a:srgbClr val="000000"/>
                </a:solidFill>
                <a:effectLst/>
                <a:ea typeface="Segoe UI" panose="020B0502040204020203" pitchFamily="34" charset="0"/>
              </a:rPr>
              <a:t>Diversity of Data</a:t>
            </a:r>
            <a:endParaRPr lang="en-US" altLang="zh-CN" sz="1800" b="1" kern="100" dirty="0">
              <a:solidFill>
                <a:srgbClr val="000000"/>
              </a:solidFill>
              <a:effectLst/>
              <a:ea typeface="Segoe UI" panose="020B0502040204020203" pitchFamily="34" charset="0"/>
            </a:endParaRPr>
          </a:p>
          <a:p>
            <a:endParaRPr lang="en-US" altLang="zh-CN" sz="1800" b="1" kern="100" dirty="0">
              <a:solidFill>
                <a:srgbClr val="000000"/>
              </a:solidFill>
              <a:effectLst/>
              <a:ea typeface="Segoe UI" panose="020B0502040204020203" pitchFamily="34" charset="0"/>
            </a:endParaRPr>
          </a:p>
          <a:p>
            <a:pPr marL="285750" indent="-285750">
              <a:buFont typeface="Arial" panose="020B0604020202020204" pitchFamily="34" charset="0"/>
              <a:buChar char="•"/>
            </a:pPr>
            <a:r>
              <a:rPr lang="en-US" altLang="zh-CN" sz="1800" kern="100" dirty="0">
                <a:solidFill>
                  <a:srgbClr val="000000"/>
                </a:solidFill>
                <a:effectLst/>
                <a:ea typeface="Segoe UI" panose="020B0502040204020203" pitchFamily="34" charset="0"/>
              </a:rPr>
              <a:t>Body Types and Flexibility Levels</a:t>
            </a:r>
            <a:endParaRPr lang="en-US" altLang="zh-CN" sz="1800" kern="100" dirty="0">
              <a:solidFill>
                <a:srgbClr val="000000"/>
              </a:solidFill>
              <a:effectLst/>
              <a:ea typeface="Segoe UI" panose="020B0502040204020203" pitchFamily="34" charset="0"/>
            </a:endParaRPr>
          </a:p>
          <a:p>
            <a:pPr marL="285750" indent="-285750">
              <a:buFont typeface="Arial" panose="020B0604020202020204" pitchFamily="34" charset="0"/>
              <a:buChar char="•"/>
            </a:pPr>
            <a:endParaRPr lang="en-US" altLang="zh-CN" kern="100" dirty="0">
              <a:solidFill>
                <a:srgbClr val="000000"/>
              </a:solidFill>
              <a:ea typeface="Segoe UI" panose="020B0502040204020203" pitchFamily="34" charset="0"/>
            </a:endParaRPr>
          </a:p>
          <a:p>
            <a:pPr marL="285750" indent="-285750">
              <a:buFont typeface="Arial" panose="020B0604020202020204" pitchFamily="34" charset="0"/>
              <a:buChar char="•"/>
            </a:pPr>
            <a:r>
              <a:rPr lang="en-US" altLang="zh-CN" sz="1800" kern="100" dirty="0">
                <a:solidFill>
                  <a:srgbClr val="000000"/>
                </a:solidFill>
                <a:effectLst/>
                <a:ea typeface="Segoe UI" panose="020B0502040204020203" pitchFamily="34" charset="0"/>
              </a:rPr>
              <a:t>Angles and Lighting</a:t>
            </a:r>
            <a:endParaRPr lang="en-US" altLang="zh-CN" sz="1800" kern="100" dirty="0">
              <a:solidFill>
                <a:srgbClr val="000000"/>
              </a:solidFill>
              <a:effectLst/>
              <a:ea typeface="Segoe UI" panose="020B0502040204020203" pitchFamily="34" charset="0"/>
            </a:endParaRPr>
          </a:p>
          <a:p>
            <a:pPr marL="285750" indent="-285750">
              <a:buFont typeface="Arial" panose="020B0604020202020204" pitchFamily="34" charset="0"/>
              <a:buChar char="•"/>
            </a:pPr>
            <a:endParaRPr lang="en-US" altLang="zh-CN" sz="1800" kern="100" dirty="0">
              <a:solidFill>
                <a:srgbClr val="000000"/>
              </a:solidFill>
              <a:effectLst/>
              <a:ea typeface="Segoe UI" panose="020B0502040204020203" pitchFamily="34" charset="0"/>
            </a:endParaRPr>
          </a:p>
          <a:p>
            <a:pPr marL="285750" indent="-285750">
              <a:buFont typeface="Arial" panose="020B0604020202020204" pitchFamily="34" charset="0"/>
              <a:buChar char="•"/>
            </a:pPr>
            <a:r>
              <a:rPr lang="en-US" altLang="zh-CN" sz="1800" kern="100" dirty="0">
                <a:solidFill>
                  <a:srgbClr val="000000"/>
                </a:solidFill>
                <a:effectLst/>
                <a:ea typeface="Segoe UI" panose="020B0502040204020203" pitchFamily="34" charset="0"/>
              </a:rPr>
              <a:t>Camera Positioning </a:t>
            </a:r>
            <a:endParaRPr lang="zh-CN" altLang="en-US" dirty="0" err="1">
              <a:solidFill>
                <a:schemeClr val="tx1">
                  <a:lumMod val="75000"/>
                  <a:lumOff val="25000"/>
                </a:schemeClr>
              </a:solidFill>
            </a:endParaRPr>
          </a:p>
        </p:txBody>
      </p:sp>
    </p:spTree>
  </p:cSld>
  <p:clrMapOvr>
    <a:masterClrMapping/>
  </p:clrMapOvr>
</p:sld>
</file>

<file path=ppt/tags/tag1.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10.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11.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12.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13.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14.xml><?xml version="1.0" encoding="utf-8"?>
<p:tagLst xmlns:p="http://schemas.openxmlformats.org/presentationml/2006/main">
  <p:tag name="KSO_WM_DIAGRAM_VIRTUALLY_FRAME" val="{&quot;height&quot;:429.15,&quot;left&quot;:164.15,&quot;top&quot;:88.65,&quot;width&quot;:605.85}"/>
</p:tagLst>
</file>

<file path=ppt/tags/tag15.xml><?xml version="1.0" encoding="utf-8"?>
<p:tagLst xmlns:p="http://schemas.openxmlformats.org/presentationml/2006/main">
  <p:tag name="KSO_WM_DIAGRAM_VIRTUALLY_FRAME" val="{&quot;height&quot;:420.15,&quot;left&quot;:141.1,&quot;top&quot;:88.65,&quot;width&quot;:605.8}"/>
</p:tagLst>
</file>

<file path=ppt/tags/tag16.xml><?xml version="1.0" encoding="utf-8"?>
<p:tagLst xmlns:p="http://schemas.openxmlformats.org/presentationml/2006/main">
  <p:tag name="KSO_WM_DIAGRAM_VIRTUALLY_FRAME" val="{&quot;height&quot;:420.15,&quot;left&quot;:141.1,&quot;top&quot;:88.65,&quot;width&quot;:605.8}"/>
</p:tagLst>
</file>

<file path=ppt/tags/tag17.xml><?xml version="1.0" encoding="utf-8"?>
<p:tagLst xmlns:p="http://schemas.openxmlformats.org/presentationml/2006/main">
  <p:tag name="KSO_WM_DIAGRAM_VIRTUALLY_FRAME" val="{&quot;height&quot;:420.15,&quot;left&quot;:141.1,&quot;top&quot;:88.65,&quot;width&quot;:605.8}"/>
</p:tagLst>
</file>

<file path=ppt/tags/tag18.xml><?xml version="1.0" encoding="utf-8"?>
<p:tagLst xmlns:p="http://schemas.openxmlformats.org/presentationml/2006/main">
  <p:tag name="KSO_WM_DIAGRAM_VIRTUALLY_FRAME" val="{&quot;height&quot;:420.15,&quot;left&quot;:141.1,&quot;top&quot;:88.65,&quot;width&quot;:605.8}"/>
</p:tagLst>
</file>

<file path=ppt/tags/tag19.xml><?xml version="1.0" encoding="utf-8"?>
<p:tagLst xmlns:p="http://schemas.openxmlformats.org/presentationml/2006/main">
  <p:tag name="KSO_WM_DIAGRAM_VIRTUALLY_FRAME" val="{&quot;height&quot;:420.15,&quot;left&quot;:141.1,&quot;top&quot;:88.65,&quot;width&quot;:605.8}"/>
</p:tagLst>
</file>

<file path=ppt/tags/tag2.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20.xml><?xml version="1.0" encoding="utf-8"?>
<p:tagLst xmlns:p="http://schemas.openxmlformats.org/presentationml/2006/main">
  <p:tag name="KSO_WM_DIAGRAM_VIRTUALLY_FRAME" val="{&quot;height&quot;:420.15,&quot;left&quot;:141.1,&quot;top&quot;:88.65,&quot;width&quot;:605.8}"/>
</p:tagLst>
</file>

<file path=ppt/tags/tag21.xml><?xml version="1.0" encoding="utf-8"?>
<p:tagLst xmlns:p="http://schemas.openxmlformats.org/presentationml/2006/main">
  <p:tag name="KSO_WM_DIAGRAM_VIRTUALLY_FRAME" val="{&quot;height&quot;:420.15,&quot;left&quot;:141.1,&quot;top&quot;:88.65,&quot;width&quot;:605.8}"/>
</p:tagLst>
</file>

<file path=ppt/tags/tag22.xml><?xml version="1.0" encoding="utf-8"?>
<p:tagLst xmlns:p="http://schemas.openxmlformats.org/presentationml/2006/main">
  <p:tag name="KSO_WM_DIAGRAM_VIRTUALLY_FRAME" val="{&quot;height&quot;:420.15,&quot;left&quot;:141.1,&quot;top&quot;:88.65,&quot;width&quot;:605.8}"/>
</p:tagLst>
</file>

<file path=ppt/tags/tag23.xml><?xml version="1.0" encoding="utf-8"?>
<p:tagLst xmlns:p="http://schemas.openxmlformats.org/presentationml/2006/main">
  <p:tag name="KSO_WM_DIAGRAM_VIRTUALLY_FRAME" val="{&quot;height&quot;:420.15,&quot;left&quot;:141.1,&quot;top&quot;:88.65,&quot;width&quot;:605.8}"/>
</p:tagLst>
</file>

<file path=ppt/tags/tag24.xml><?xml version="1.0" encoding="utf-8"?>
<p:tagLst xmlns:p="http://schemas.openxmlformats.org/presentationml/2006/main">
  <p:tag name="KSO_WM_DIAGRAM_VIRTUALLY_FRAME" val="{&quot;height&quot;:420.15,&quot;left&quot;:141.1,&quot;top&quot;:88.65,&quot;width&quot;:605.8}"/>
</p:tagLst>
</file>

<file path=ppt/tags/tag25.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26.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27.xml><?xml version="1.0" encoding="utf-8"?>
<p:tagLst xmlns:p="http://schemas.openxmlformats.org/presentationml/2006/main">
  <p:tag name="KSO_WM_DIAGRAM_VIRTUALLY_FRAME" val="{&quot;height&quot;:420.15,&quot;left&quot;:141.1,&quot;top&quot;:88.65,&quot;width&quot;:605.8}"/>
</p:tagLst>
</file>

<file path=ppt/tags/tag28.xml><?xml version="1.0" encoding="utf-8"?>
<p:tagLst xmlns:p="http://schemas.openxmlformats.org/presentationml/2006/main">
  <p:tag name="KSO_WM_DIAGRAM_VIRTUALLY_FRAME" val="{&quot;height&quot;:420.15,&quot;left&quot;:141.1,&quot;top&quot;:88.65,&quot;width&quot;:605.8}"/>
</p:tagLst>
</file>

<file path=ppt/tags/tag29.xml><?xml version="1.0" encoding="utf-8"?>
<p:tagLst xmlns:p="http://schemas.openxmlformats.org/presentationml/2006/main">
  <p:tag name="KSO_WM_DIAGRAM_VIRTUALLY_FRAME" val="{&quot;height&quot;:420.15,&quot;left&quot;:141.1,&quot;top&quot;:88.65,&quot;width&quot;:605.8}"/>
</p:tagLst>
</file>

<file path=ppt/tags/tag3.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30.xml><?xml version="1.0" encoding="utf-8"?>
<p:tagLst xmlns:p="http://schemas.openxmlformats.org/presentationml/2006/main">
  <p:tag name="KSO_WM_DIAGRAM_VIRTUALLY_FRAME" val="{&quot;height&quot;:420.15,&quot;left&quot;:141.1,&quot;top&quot;:88.65,&quot;width&quot;:605.8}"/>
</p:tagLst>
</file>

<file path=ppt/tags/tag31.xml><?xml version="1.0" encoding="utf-8"?>
<p:tagLst xmlns:p="http://schemas.openxmlformats.org/presentationml/2006/main">
  <p:tag name="KSO_WM_DIAGRAM_VIRTUALLY_FRAME" val="{&quot;height&quot;:420.15,&quot;left&quot;:141.1,&quot;top&quot;:88.65,&quot;width&quot;:605.8}"/>
</p:tagLst>
</file>

<file path=ppt/tags/tag32.xml><?xml version="1.0" encoding="utf-8"?>
<p:tagLst xmlns:p="http://schemas.openxmlformats.org/presentationml/2006/main">
  <p:tag name="KSO_WM_DIAGRAM_VIRTUALLY_FRAME" val="{&quot;height&quot;:420.15,&quot;left&quot;:141.1,&quot;top&quot;:88.65,&quot;width&quot;:605.8}"/>
</p:tagLst>
</file>

<file path=ppt/tags/tag33.xml><?xml version="1.0" encoding="utf-8"?>
<p:tagLst xmlns:p="http://schemas.openxmlformats.org/presentationml/2006/main">
  <p:tag name="KSO_WM_DIAGRAM_VIRTUALLY_FRAME" val="{&quot;height&quot;:420.15,&quot;left&quot;:141.1,&quot;top&quot;:88.65,&quot;width&quot;:605.8}"/>
</p:tagLst>
</file>

<file path=ppt/tags/tag34.xml><?xml version="1.0" encoding="utf-8"?>
<p:tagLst xmlns:p="http://schemas.openxmlformats.org/presentationml/2006/main">
  <p:tag name="KSO_WM_DIAGRAM_VIRTUALLY_FRAME" val="{&quot;height&quot;:420.15,&quot;left&quot;:141.1,&quot;top&quot;:88.65,&quot;width&quot;:605.8}"/>
</p:tagLst>
</file>

<file path=ppt/tags/tag35.xml><?xml version="1.0" encoding="utf-8"?>
<p:tagLst xmlns:p="http://schemas.openxmlformats.org/presentationml/2006/main">
  <p:tag name="KSO_WM_DIAGRAM_VIRTUALLY_FRAME" val="{&quot;height&quot;:420.15,&quot;left&quot;:141.1,&quot;top&quot;:88.65,&quot;width&quot;:605.8}"/>
</p:tagLst>
</file>

<file path=ppt/tags/tag36.xml><?xml version="1.0" encoding="utf-8"?>
<p:tagLst xmlns:p="http://schemas.openxmlformats.org/presentationml/2006/main">
  <p:tag name="KSO_WM_DIAGRAM_VIRTUALLY_FRAME" val="{&quot;height&quot;:429.15,&quot;left&quot;:164.15,&quot;top&quot;:88.65,&quot;width&quot;:605.85}"/>
</p:tagLst>
</file>

<file path=ppt/tags/tag37.xml><?xml version="1.0" encoding="utf-8"?>
<p:tagLst xmlns:p="http://schemas.openxmlformats.org/presentationml/2006/main">
  <p:tag name="KSO_WM_DIAGRAM_VIRTUALLY_FRAME" val="{&quot;height&quot;:420.15,&quot;left&quot;:141.1,&quot;top&quot;:88.65,&quot;width&quot;:605.8}"/>
</p:tagLst>
</file>

<file path=ppt/tags/tag38.xml><?xml version="1.0" encoding="utf-8"?>
<p:tagLst xmlns:p="http://schemas.openxmlformats.org/presentationml/2006/main">
  <p:tag name="KSO_WM_DIAGRAM_VIRTUALLY_FRAME" val="{&quot;height&quot;:420.15,&quot;left&quot;:141.1,&quot;top&quot;:88.65,&quot;width&quot;:605.8}"/>
</p:tagLst>
</file>

<file path=ppt/tags/tag39.xml><?xml version="1.0" encoding="utf-8"?>
<p:tagLst xmlns:p="http://schemas.openxmlformats.org/presentationml/2006/main">
  <p:tag name="KSO_WM_DIAGRAM_VIRTUALLY_FRAME" val="{&quot;height&quot;:420.15,&quot;left&quot;:141.1,&quot;top&quot;:88.65,&quot;width&quot;:605.8}"/>
</p:tagLst>
</file>

<file path=ppt/tags/tag4.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40.xml><?xml version="1.0" encoding="utf-8"?>
<p:tagLst xmlns:p="http://schemas.openxmlformats.org/presentationml/2006/main">
  <p:tag name="KSO_WM_DIAGRAM_VIRTUALLY_FRAME" val="{&quot;height&quot;:420.15,&quot;left&quot;:141.1,&quot;top&quot;:88.65,&quot;width&quot;:605.8}"/>
</p:tagLst>
</file>

<file path=ppt/tags/tag41.xml><?xml version="1.0" encoding="utf-8"?>
<p:tagLst xmlns:p="http://schemas.openxmlformats.org/presentationml/2006/main">
  <p:tag name="KSO_WM_DIAGRAM_VIRTUALLY_FRAME" val="{&quot;height&quot;:420.15,&quot;left&quot;:141.1,&quot;top&quot;:88.65,&quot;width&quot;:605.8}"/>
</p:tagLst>
</file>

<file path=ppt/tags/tag42.xml><?xml version="1.0" encoding="utf-8"?>
<p:tagLst xmlns:p="http://schemas.openxmlformats.org/presentationml/2006/main">
  <p:tag name="KSO_WM_DIAGRAM_VIRTUALLY_FRAME" val="{&quot;height&quot;:420.15,&quot;left&quot;:141.1,&quot;top&quot;:88.65,&quot;width&quot;:605.8}"/>
</p:tagLst>
</file>

<file path=ppt/tags/tag43.xml><?xml version="1.0" encoding="utf-8"?>
<p:tagLst xmlns:p="http://schemas.openxmlformats.org/presentationml/2006/main">
  <p:tag name="KSO_WM_DIAGRAM_VIRTUALLY_FRAME" val="{&quot;height&quot;:420.15,&quot;left&quot;:141.1,&quot;top&quot;:88.65,&quot;width&quot;:605.8}"/>
</p:tagLst>
</file>

<file path=ppt/tags/tag44.xml><?xml version="1.0" encoding="utf-8"?>
<p:tagLst xmlns:p="http://schemas.openxmlformats.org/presentationml/2006/main">
  <p:tag name="KSO_WM_DIAGRAM_VIRTUALLY_FRAME" val="{&quot;height&quot;:420.15,&quot;left&quot;:141.1,&quot;top&quot;:88.65,&quot;width&quot;:605.8}"/>
</p:tagLst>
</file>

<file path=ppt/tags/tag45.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46.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5.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50.xml><?xml version="1.0" encoding="utf-8"?>
<p:tagLst xmlns:p="http://schemas.openxmlformats.org/presentationml/2006/main">
  <p:tag name="AUTOFOOTER" val="No"/>
  <p:tag name="COMMONDATA" val="eyJoZGlkIjoiYzFhZDEzNDZhNDQ2NDdjNGY1YTAxYTk2ZDE4YjI0N2UifQ=="/>
  <p:tag name="commondata" val="eyJoZGlkIjoiZjlhNTVkOTNkNjBmY2ZmZjQxYTY0Yjk2MWRiYWRhOTUifQ=="/>
</p:tagLst>
</file>

<file path=ppt/tags/tag6.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7.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8.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ags/tag9.xml><?xml version="1.0" encoding="utf-8"?>
<p:tagLst xmlns:p="http://schemas.openxmlformats.org/presentationml/2006/main">
  <p:tag name="KSO_WM_DIAGRAM_VIRTUALLY_FRAME" val="{&quot;height&quot;:384.48196850393697,&quot;left&quot;:126.90771653543307,&quot;top&quot;:108.80149606299213,&quot;width&quot;:639.5574015748032}"/>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173F7E"/>
      </a:accent1>
      <a:accent2>
        <a:srgbClr val="F58220"/>
      </a:accent2>
      <a:accent3>
        <a:srgbClr val="404040"/>
      </a:accent3>
      <a:accent4>
        <a:srgbClr val="33BBBC"/>
      </a:accent4>
      <a:accent5>
        <a:srgbClr val="7F7F7F"/>
      </a:accent5>
      <a:accent6>
        <a:srgbClr val="FFFFFF"/>
      </a:accent6>
      <a:hlink>
        <a:srgbClr val="173F7E"/>
      </a:hlink>
      <a:folHlink>
        <a:srgbClr val="7F7F7F"/>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173F7E"/>
    </a:accent1>
    <a:accent2>
      <a:srgbClr val="F58220"/>
    </a:accent2>
    <a:accent3>
      <a:srgbClr val="404040"/>
    </a:accent3>
    <a:accent4>
      <a:srgbClr val="33BBBC"/>
    </a:accent4>
    <a:accent5>
      <a:srgbClr val="7F7F7F"/>
    </a:accent5>
    <a:accent6>
      <a:srgbClr val="FFFFFF"/>
    </a:accent6>
    <a:hlink>
      <a:srgbClr val="173F7E"/>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53B6C1B7C459A46998E89070E3D72E0" ma:contentTypeVersion="0" ma:contentTypeDescription="Create a new document." ma:contentTypeScope="" ma:versionID="51f49cfa2cbfdf0725a82125aa063d9a">
  <xsd:schema xmlns:xsd="http://www.w3.org/2001/XMLSchema" xmlns:xs="http://www.w3.org/2001/XMLSchema" xmlns:p="http://schemas.microsoft.com/office/2006/metadata/properties" targetNamespace="http://schemas.microsoft.com/office/2006/metadata/properties" ma:root="true" ma:fieldsID="d5bdcf26f133259999730471111e8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47.xml><?xml version="1.0" encoding="utf-8"?>
<ds:datastoreItem xmlns:ds="http://schemas.openxmlformats.org/officeDocument/2006/customXml" ds:itemID="{9D2FB1E9-CC59-462B-8ECD-CE6442188158}">
  <ds:schemaRefs/>
</ds:datastoreItem>
</file>

<file path=customXml/itemProps48.xml><?xml version="1.0" encoding="utf-8"?>
<ds:datastoreItem xmlns:ds="http://schemas.openxmlformats.org/officeDocument/2006/customXml" ds:itemID="{A1B1A401-929E-4D80-9813-0DF8E987DC84}">
  <ds:schemaRefs/>
</ds:datastoreItem>
</file>

<file path=customXml/itemProps49.xml><?xml version="1.0" encoding="utf-8"?>
<ds:datastoreItem xmlns:ds="http://schemas.openxmlformats.org/officeDocument/2006/customXml" ds:itemID="{AD782F68-A3B8-4228-B82E-A890346D7D84}">
  <ds:schemaRefs/>
</ds:datastoreItem>
</file>

<file path=docProps/app.xml><?xml version="1.0" encoding="utf-8"?>
<Properties xmlns="http://schemas.openxmlformats.org/officeDocument/2006/extended-properties" xmlns:vt="http://schemas.openxmlformats.org/officeDocument/2006/docPropsVTypes">
  <TotalTime>0</TotalTime>
  <Words>11354</Words>
  <Application>WPS 演示</Application>
  <PresentationFormat>宽屏</PresentationFormat>
  <Paragraphs>478</Paragraphs>
  <Slides>24</Slides>
  <Notes>26</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24</vt:i4>
      </vt:variant>
    </vt:vector>
  </HeadingPairs>
  <TitlesOfParts>
    <vt:vector size="45" baseType="lpstr">
      <vt:lpstr>Arial</vt:lpstr>
      <vt:lpstr>宋体</vt:lpstr>
      <vt:lpstr>Wingdings</vt:lpstr>
      <vt:lpstr>Century Gothic</vt:lpstr>
      <vt:lpstr>汉仪元隆黑-105简</vt:lpstr>
      <vt:lpstr>Arial Black</vt:lpstr>
      <vt:lpstr>Aptos ExtraBold</vt:lpstr>
      <vt:lpstr>Calibri</vt:lpstr>
      <vt:lpstr>Segoe UI</vt:lpstr>
      <vt:lpstr>Arial</vt:lpstr>
      <vt:lpstr>等线</vt:lpstr>
      <vt:lpstr>Arial Black</vt:lpstr>
      <vt:lpstr>Arial,Sans-Serif</vt:lpstr>
      <vt:lpstr>Times New Roman</vt:lpstr>
      <vt:lpstr>Segoe UI</vt:lpstr>
      <vt:lpstr>Calibri</vt:lpstr>
      <vt:lpstr>微软雅黑</vt:lpstr>
      <vt:lpstr>Arial Unicode MS</vt:lpstr>
      <vt:lpstr>Times New Roman</vt:lpstr>
      <vt:lpstr>sans-serif</vt:lpstr>
      <vt:lpstr>Theme1</vt:lpstr>
      <vt:lpstr>PowerPoint 演示文稿</vt:lpstr>
      <vt:lpstr>PowerPoint 演示文稿</vt:lpstr>
      <vt:lpstr>PowerPoint 演示文稿</vt:lpstr>
      <vt:lpstr>PowerPoint 演示文稿</vt:lpstr>
      <vt:lpstr>—— Background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zhan.gu@nus.edu.sg</dc:creator>
  <cp:lastModifiedBy>Electric</cp:lastModifiedBy>
  <cp:revision>1824</cp:revision>
  <cp:lastPrinted>2015-02-25T07:22:00Z</cp:lastPrinted>
  <dcterms:created xsi:type="dcterms:W3CDTF">2014-12-11T07:55:00Z</dcterms:created>
  <dcterms:modified xsi:type="dcterms:W3CDTF">2024-10-09T13:33:41Z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0x010100753B6C1B7C459A46998E89070E3D72E0</vt:lpwstr>
  </property>
  <property fmtid="{D5CDD505-2E9C-101B-9397-08002B2CF9AE}" pid="3" name="ICV">
    <vt:lpwstr>DB9021EDFEAC49E0AFFE74C9934A8D77_12</vt:lpwstr>
  </property>
  <property fmtid="{D5CDD505-2E9C-101B-9397-08002B2CF9AE}" pid="4" name="KSOProductBuildVer">
    <vt:lpwstr>2052-12.1.0.18276</vt:lpwstr>
  </property>
</Properties>
</file>